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56" r:id="rId2"/>
    <p:sldId id="380" r:id="rId3"/>
    <p:sldId id="258" r:id="rId4"/>
    <p:sldId id="366" r:id="rId5"/>
    <p:sldId id="259" r:id="rId6"/>
    <p:sldId id="260" r:id="rId7"/>
    <p:sldId id="261" r:id="rId8"/>
    <p:sldId id="262" r:id="rId9"/>
    <p:sldId id="263" r:id="rId10"/>
    <p:sldId id="328" r:id="rId11"/>
    <p:sldId id="324" r:id="rId12"/>
    <p:sldId id="268" r:id="rId13"/>
    <p:sldId id="269" r:id="rId14"/>
    <p:sldId id="271" r:id="rId15"/>
    <p:sldId id="325" r:id="rId16"/>
    <p:sldId id="277" r:id="rId17"/>
    <p:sldId id="278" r:id="rId18"/>
    <p:sldId id="326" r:id="rId19"/>
    <p:sldId id="279" r:id="rId20"/>
    <p:sldId id="281" r:id="rId21"/>
    <p:sldId id="327" r:id="rId22"/>
    <p:sldId id="290" r:id="rId23"/>
    <p:sldId id="330" r:id="rId24"/>
    <p:sldId id="331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2" r:id="rId33"/>
    <p:sldId id="340" r:id="rId34"/>
    <p:sldId id="341" r:id="rId35"/>
    <p:sldId id="343" r:id="rId36"/>
    <p:sldId id="344" r:id="rId37"/>
    <p:sldId id="346" r:id="rId38"/>
    <p:sldId id="347" r:id="rId39"/>
    <p:sldId id="292" r:id="rId40"/>
    <p:sldId id="323" r:id="rId41"/>
    <p:sldId id="306" r:id="rId42"/>
    <p:sldId id="294" r:id="rId43"/>
    <p:sldId id="296" r:id="rId44"/>
    <p:sldId id="297" r:id="rId45"/>
    <p:sldId id="298" r:id="rId46"/>
    <p:sldId id="299" r:id="rId47"/>
    <p:sldId id="302" r:id="rId48"/>
    <p:sldId id="303" r:id="rId49"/>
    <p:sldId id="304" r:id="rId50"/>
    <p:sldId id="301" r:id="rId51"/>
    <p:sldId id="300" r:id="rId52"/>
    <p:sldId id="310" r:id="rId53"/>
    <p:sldId id="348" r:id="rId54"/>
    <p:sldId id="351" r:id="rId55"/>
    <p:sldId id="362" r:id="rId56"/>
    <p:sldId id="349" r:id="rId57"/>
    <p:sldId id="350" r:id="rId58"/>
    <p:sldId id="352" r:id="rId59"/>
    <p:sldId id="353" r:id="rId60"/>
    <p:sldId id="354" r:id="rId61"/>
    <p:sldId id="355" r:id="rId62"/>
    <p:sldId id="356" r:id="rId63"/>
    <p:sldId id="379" r:id="rId64"/>
    <p:sldId id="357" r:id="rId65"/>
    <p:sldId id="358" r:id="rId66"/>
    <p:sldId id="359" r:id="rId67"/>
    <p:sldId id="361" r:id="rId68"/>
    <p:sldId id="360" r:id="rId69"/>
    <p:sldId id="365" r:id="rId70"/>
    <p:sldId id="363" r:id="rId71"/>
    <p:sldId id="367" r:id="rId72"/>
    <p:sldId id="368" r:id="rId73"/>
    <p:sldId id="370" r:id="rId74"/>
    <p:sldId id="372" r:id="rId75"/>
    <p:sldId id="373" r:id="rId76"/>
    <p:sldId id="374" r:id="rId77"/>
    <p:sldId id="375" r:id="rId78"/>
    <p:sldId id="378" r:id="rId79"/>
    <p:sldId id="376" r:id="rId80"/>
    <p:sldId id="377" r:id="rId81"/>
    <p:sldId id="371" r:id="rId82"/>
    <p:sldId id="314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47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EA8B6A-9E35-4A74-8C5F-1CBF3E1173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4A5D8-E03B-4F52-8591-98D207118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59689-EF91-4FEC-A39A-E984D871A3C8}" type="datetimeFigureOut">
              <a:rPr lang="th-TH" smtClean="0"/>
              <a:t>16/05/61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3B7A4-6CEA-4491-A874-2E083CDF62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4FF08-E751-45D6-8F66-BA3649B8A5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1F640-7E00-4E26-8757-1860F98061A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1780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FC88-2D0D-4533-A684-199C9ADACF9F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37BD4-9379-4BC2-AF8E-B096B92D5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9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523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568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446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141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7443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402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964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309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053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953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19/01/61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514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h-TH"/>
              <a:t>19/01/61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1C3DB-CDBC-4160-82EF-3E80D9E82D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505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inexglobal/AXWIFI/archive/master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08FF-D220-421B-8873-EECB2F619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250" y="2275444"/>
            <a:ext cx="7947537" cy="2650921"/>
          </a:xfrm>
        </p:spPr>
        <p:txBody>
          <a:bodyPr>
            <a:norm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การพัฒนา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บน 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Platform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5901-9949-411D-8737-F6D1F6A4A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15" y="4732718"/>
            <a:ext cx="1561753" cy="15617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504B3E-3CA9-4408-B15F-A5D4264B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8852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3754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ตรวจสอบการเชื่อมต่อ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AD1CE-6DB1-4508-BF23-B367A8B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10</a:t>
            </a:fld>
            <a:endParaRPr lang="th-TH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64477C1-F396-4E11-9BAE-1015A0F1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196975"/>
            <a:ext cx="2962275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3EEAA5A8-87C3-48F6-9B27-A6F6DFA81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10130"/>
          <a:stretch/>
        </p:blipFill>
        <p:spPr bwMode="auto">
          <a:xfrm>
            <a:off x="3740150" y="1219200"/>
            <a:ext cx="4972050" cy="49641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B632F9-3CBE-4152-AC41-CD63A8E6417E}"/>
              </a:ext>
            </a:extLst>
          </p:cNvPr>
          <p:cNvSpPr/>
          <p:nvPr/>
        </p:nvSpPr>
        <p:spPr>
          <a:xfrm>
            <a:off x="1123406" y="3753394"/>
            <a:ext cx="896983" cy="2699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A8E1B3-FDEF-4F4D-BF3C-B8CAEA605490}"/>
              </a:ext>
            </a:extLst>
          </p:cNvPr>
          <p:cNvSpPr/>
          <p:nvPr/>
        </p:nvSpPr>
        <p:spPr>
          <a:xfrm>
            <a:off x="3748859" y="2207623"/>
            <a:ext cx="1127941" cy="26996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214619-CD89-49C5-81EE-1ACC7A32CC0C}"/>
              </a:ext>
            </a:extLst>
          </p:cNvPr>
          <p:cNvSpPr/>
          <p:nvPr/>
        </p:nvSpPr>
        <p:spPr>
          <a:xfrm>
            <a:off x="5560967" y="5294810"/>
            <a:ext cx="3151233" cy="34398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389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5896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 </a:t>
            </a:r>
            <a:r>
              <a: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2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C37D18-D6DF-4CC7-B5B1-C42A95043041}"/>
              </a:ext>
            </a:extLst>
          </p:cNvPr>
          <p:cNvSpPr/>
          <p:nvPr/>
        </p:nvSpPr>
        <p:spPr>
          <a:xfrm>
            <a:off x="692331" y="1211166"/>
            <a:ext cx="8164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ตรวจสอบการโปรแกรมลงบอร์ดต่อสาย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NodeMCU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กับคอมพิวเตอร์ด้วยสาย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microUSB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กำหนด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Port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ที่เป็นของ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NodeMCU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ให้เรียบร้อย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AD1CE-6DB1-4508-BF23-B367A8B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11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27C3F-7D65-4B60-B7B8-F1AD7205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96" y="2803938"/>
            <a:ext cx="2688290" cy="274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5210A14-C955-4E52-839D-619851259FBB}"/>
              </a:ext>
            </a:extLst>
          </p:cNvPr>
          <p:cNvSpPr/>
          <p:nvPr/>
        </p:nvSpPr>
        <p:spPr>
          <a:xfrm>
            <a:off x="5480827" y="3745760"/>
            <a:ext cx="674165" cy="43008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0660A-5E8F-47D6-988B-64ED93F2B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" y="2217159"/>
            <a:ext cx="2292901" cy="3057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7D17A-EE4D-4FDF-99C1-151E36F3E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50" y="3189888"/>
            <a:ext cx="2688291" cy="2743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F9167F-8F91-47D3-AD82-C35F2E8B772D}"/>
              </a:ext>
            </a:extLst>
          </p:cNvPr>
          <p:cNvSpPr/>
          <p:nvPr/>
        </p:nvSpPr>
        <p:spPr>
          <a:xfrm>
            <a:off x="2287152" y="3348910"/>
            <a:ext cx="674165" cy="43008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5216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3326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ติดตั้งไลบรารี่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endParaRPr lang="th-TH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81D997-CF77-411A-8414-D0C1B13379C8}"/>
              </a:ext>
            </a:extLst>
          </p:cNvPr>
          <p:cNvSpPr/>
          <p:nvPr/>
        </p:nvSpPr>
        <p:spPr>
          <a:xfrm>
            <a:off x="311077" y="1083114"/>
            <a:ext cx="8204273" cy="1658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ไปที่ </a:t>
            </a:r>
            <a:r>
              <a:rPr lang="en-US" sz="2800" b="1" kern="150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  <a:hlinkClick r:id="rId2"/>
              </a:rPr>
              <a:t>https://github.com/inexglobal/AXWIFI/archive/master.zip</a:t>
            </a:r>
            <a:endParaRPr lang="en-US" sz="2800" b="1" kern="150" dirty="0">
              <a:solidFill>
                <a:srgbClr val="24292E"/>
              </a:solidFill>
              <a:latin typeface="Browallia New" panose="020B0604020202020204" pitchFamily="34" charset="-34"/>
              <a:ea typeface="SimSun" panose="02010600030101010101" pitchFamily="2" charset="-122"/>
              <a:cs typeface="Browallia New" panose="020B0604020202020204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เพื่อ</a:t>
            </a:r>
            <a:r>
              <a:rPr lang="th-TH" sz="2800" b="1" kern="15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ดาวน์โหลดไลบรารี่ </a:t>
            </a:r>
            <a:endParaRPr lang="en-US" sz="2800" b="1" kern="150" dirty="0">
              <a:solidFill>
                <a:srgbClr val="24292E"/>
              </a:solidFill>
              <a:latin typeface="Browallia New" panose="020B0604020202020204" pitchFamily="34" charset="-34"/>
              <a:ea typeface="SimSun" panose="02010600030101010101" pitchFamily="2" charset="-122"/>
              <a:cs typeface="Browallia New" panose="020B0604020202020204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kern="150" dirty="0">
              <a:effectLst/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881FC-76CD-450D-9569-E3FB6F66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12</a:t>
            </a:fld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29AFD-FB01-4E07-97ED-95820B49A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4" y="2741517"/>
            <a:ext cx="1221271" cy="151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4D87A0-A637-4F97-BF40-BCCA8006D0BD}"/>
              </a:ext>
            </a:extLst>
          </p:cNvPr>
          <p:cNvSpPr/>
          <p:nvPr/>
        </p:nvSpPr>
        <p:spPr>
          <a:xfrm>
            <a:off x="2374974" y="2293422"/>
            <a:ext cx="6457949" cy="4564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04F43-6F48-4D3B-8CFB-3D376FFA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723" y="2908100"/>
            <a:ext cx="3254301" cy="3776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E55F49-7F3C-4DB4-9CA0-16E93FBEB7EF}"/>
              </a:ext>
            </a:extLst>
          </p:cNvPr>
          <p:cNvSpPr/>
          <p:nvPr/>
        </p:nvSpPr>
        <p:spPr>
          <a:xfrm>
            <a:off x="2358389" y="2277066"/>
            <a:ext cx="6785611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b="1" kern="15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ไปที่ </a:t>
            </a:r>
            <a:r>
              <a:rPr lang="en-US" sz="3200" b="1" kern="15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Sketch &gt; Include Library &gt; </a:t>
            </a:r>
            <a:r>
              <a:rPr lang="en-US" sz="3200" b="1" kern="150" dirty="0" err="1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Add.Zip</a:t>
            </a:r>
            <a:r>
              <a:rPr lang="en-US" sz="3200" b="1" kern="15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Library…</a:t>
            </a:r>
            <a:endParaRPr lang="en-US" sz="2000" b="1" kern="150" dirty="0">
              <a:solidFill>
                <a:schemeClr val="bg2">
                  <a:lumMod val="10000"/>
                </a:schemeClr>
              </a:solidFill>
              <a:effectLst/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3120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D75A1E-8F2D-4C4B-84B0-7A6949E05CBF}"/>
              </a:ext>
            </a:extLst>
          </p:cNvPr>
          <p:cNvSpPr/>
          <p:nvPr/>
        </p:nvSpPr>
        <p:spPr>
          <a:xfrm>
            <a:off x="311077" y="205043"/>
            <a:ext cx="36776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ติดตั้งไลบรารี่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endParaRPr lang="th-TH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5CD62F-62D1-432A-AF4D-89B509D67510}"/>
              </a:ext>
            </a:extLst>
          </p:cNvPr>
          <p:cNvSpPr/>
          <p:nvPr/>
        </p:nvSpPr>
        <p:spPr>
          <a:xfrm>
            <a:off x="415834" y="1296445"/>
            <a:ext cx="8312331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3200" b="1" kern="150" dirty="0">
                <a:effectLst/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เลือกไฟล์ที่ </a:t>
            </a:r>
            <a:r>
              <a:rPr lang="en-US" sz="3200" b="1" kern="150" dirty="0">
                <a:effectLst/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AXWIFI-master </a:t>
            </a:r>
            <a:r>
              <a:rPr lang="th-TH" sz="3200" b="1" kern="150" dirty="0">
                <a:effectLst/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จากนั้นคลิกปุ่ม </a:t>
            </a:r>
            <a:r>
              <a:rPr lang="en-US" sz="3200" b="1" kern="150" dirty="0">
                <a:effectLst/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Open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31D91-16CF-4530-AF9C-2E6D7F17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749219"/>
            <a:ext cx="632460" cy="6324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0E882-B243-4980-A752-E92CDEBC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13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80D75-5A18-4BAF-970E-CCFAF6E7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05" y="2220784"/>
            <a:ext cx="4704137" cy="3708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02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50754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ทดสอบโปรแกรมลง </a:t>
            </a:r>
            <a:r>
              <a:rPr lang="en-US" sz="44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AX-</a:t>
            </a:r>
            <a:r>
              <a:rPr lang="en-US" sz="4400" b="1" dirty="0" err="1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WiFi</a:t>
            </a:r>
            <a:endParaRPr lang="th-TH" sz="44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4B9A63-C672-45D6-BCBE-0383634C475C}"/>
              </a:ext>
            </a:extLst>
          </p:cNvPr>
          <p:cNvSpPr/>
          <p:nvPr/>
        </p:nvSpPr>
        <p:spPr>
          <a:xfrm>
            <a:off x="136150" y="1200392"/>
            <a:ext cx="805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ไปที่แถบเมนู </a:t>
            </a:r>
            <a:r>
              <a:rPr lang="en-US" sz="36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File &gt; Examples &gt; AX-WIFI &gt; </a:t>
            </a:r>
            <a:r>
              <a:rPr lang="en-US" sz="3600" b="1" dirty="0" err="1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AXWIFIDemo</a:t>
            </a:r>
            <a:endParaRPr lang="en-US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D21BB-E1AF-460B-9049-062EE6B4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66" y="749219"/>
            <a:ext cx="606334" cy="6063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F4A19-398E-4E8C-904D-48864EA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14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2E628-0786-459C-810E-8367E53BB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77" y="2025456"/>
            <a:ext cx="5795246" cy="436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0597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50754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ทดสอบโปรแกรมลง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4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endParaRPr lang="th-TH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4B9A63-C672-45D6-BCBE-0383634C475C}"/>
              </a:ext>
            </a:extLst>
          </p:cNvPr>
          <p:cNvSpPr/>
          <p:nvPr/>
        </p:nvSpPr>
        <p:spPr>
          <a:xfrm>
            <a:off x="571319" y="1270746"/>
            <a:ext cx="7470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กดปุ่ม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Upload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ถ้าไม่มีอะไรผิดพลาดจะขึ้น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Done uploading 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D21BB-E1AF-460B-9049-062EE6B4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66" y="749219"/>
            <a:ext cx="606334" cy="6063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F4A19-398E-4E8C-904D-48864EA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15</a:t>
            </a:fld>
            <a:endParaRPr lang="th-T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BCE62B-4797-4EB3-B4F9-DC8A2D08C84E}"/>
              </a:ext>
            </a:extLst>
          </p:cNvPr>
          <p:cNvGrpSpPr/>
          <p:nvPr/>
        </p:nvGrpSpPr>
        <p:grpSpPr>
          <a:xfrm>
            <a:off x="837341" y="1982892"/>
            <a:ext cx="3883561" cy="4738584"/>
            <a:chOff x="2686051" y="2291234"/>
            <a:chExt cx="3481234" cy="42476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D712DA-2217-4C36-A87F-1E539F5C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051" y="2291234"/>
              <a:ext cx="3481234" cy="424767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033873-AF1F-401E-B736-D85AEBD2CD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82835" y="2818901"/>
              <a:ext cx="315292" cy="315292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D3CA61B-4804-4FFC-8E45-761A920742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 r="1324" b="8444"/>
          <a:stretch/>
        </p:blipFill>
        <p:spPr>
          <a:xfrm>
            <a:off x="5348913" y="2151783"/>
            <a:ext cx="3065782" cy="357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88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9785" y="118470"/>
            <a:ext cx="28969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AXWIFI</a:t>
            </a:r>
            <a:endParaRPr lang="th-TH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8969C2-A8D4-4E8C-B8FD-B08FA5D5F155}"/>
              </a:ext>
            </a:extLst>
          </p:cNvPr>
          <p:cNvSpPr/>
          <p:nvPr/>
        </p:nvSpPr>
        <p:spPr>
          <a:xfrm>
            <a:off x="487680" y="1695963"/>
            <a:ext cx="7959633" cy="308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en-US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#include &lt;</a:t>
            </a:r>
            <a:r>
              <a:rPr lang="en-US" sz="2800" b="1" kern="150" dirty="0" err="1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AXWIFI.h</a:t>
            </a:r>
            <a:r>
              <a:rPr lang="en-US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&gt;  </a:t>
            </a:r>
            <a:endParaRPr lang="th-TH" sz="2800" b="1" kern="150" dirty="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th-TH" sz="2800" b="1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th-TH" sz="2800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ผนวกไลบรารี่ </a:t>
            </a:r>
            <a:r>
              <a:rPr lang="en-US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AXWIFI </a:t>
            </a:r>
            <a:r>
              <a:rPr lang="th-TH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เข้ากับโปรแกรมเพื่อใช้งาน</a:t>
            </a:r>
            <a:endParaRPr lang="en-US" sz="2800" kern="150" dirty="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ฟังก์ชันที่เกี่ยวกับระบบ: </a:t>
            </a:r>
            <a:endParaRPr lang="en-US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       </a:t>
            </a:r>
            <a:r>
              <a:rPr lang="en-US" sz="2800" b="1" kern="150" dirty="0" err="1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ax.begin</a:t>
            </a:r>
            <a:r>
              <a:rPr lang="en-US" sz="2800" b="1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();</a:t>
            </a:r>
            <a:endParaRPr lang="en-US" b="1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ฟังก์ชันเริ่มต้นการ</a:t>
            </a:r>
            <a:r>
              <a:rPr lang="th-TH" sz="2800" kern="15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ใช้งานไลบรารี่ </a:t>
            </a:r>
            <a:r>
              <a:rPr lang="en-US" sz="28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AX-</a:t>
            </a:r>
            <a:r>
              <a:rPr lang="en-US" sz="2800" kern="150" dirty="0" err="1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WiFi</a:t>
            </a:r>
            <a:endParaRPr lang="en-US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31FE2-3A44-4800-87F0-2C91F48C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995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6670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ฟังก์ชันที่เกี่ยวกับจอแสดงผล </a:t>
            </a:r>
            <a:endParaRPr lang="th-TH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6DAF8-2188-4965-BD95-1686E52BC563}"/>
              </a:ext>
            </a:extLst>
          </p:cNvPr>
          <p:cNvSpPr/>
          <p:nvPr/>
        </p:nvSpPr>
        <p:spPr>
          <a:xfrm>
            <a:off x="596536" y="1701747"/>
            <a:ext cx="81207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จอแสดงผลที่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AX-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ใช้มีขนาด 128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x 64 </a:t>
            </a:r>
          </a:p>
          <a:p>
            <a:r>
              <a:rPr lang="en-US" sz="3200" b="1" dirty="0" err="1">
                <a:latin typeface="TH SarabunPSK" panose="020B0500040200020003" pitchFamily="34" charset="-34"/>
                <a:cs typeface="TH Sarabun New" panose="020B0500040200020003"/>
              </a:rPr>
              <a:t>ax.OledSetTextSize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( </a:t>
            </a:r>
            <a:r>
              <a:rPr lang="en-US" sz="3200" b="1" dirty="0" err="1">
                <a:latin typeface="TH SarabunPSK" panose="020B0500040200020003" pitchFamily="34" charset="-34"/>
                <a:cs typeface="TH Sarabun New" panose="020B0500040200020003"/>
              </a:rPr>
              <a:t>int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 size)</a:t>
            </a:r>
            <a:r>
              <a:rPr lang="th-TH" sz="3200" b="1" dirty="0">
                <a:latin typeface="TH SarabunPSK" panose="020B0500040200020003" pitchFamily="34" charset="-34"/>
                <a:cs typeface="TH Sarabun New" panose="020B0500040200020003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ฟังก์ชันกำหนดขนาดตัวอักษร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32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พารามิเตอร์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size -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ขนาดตัวอักษร 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			</a:t>
            </a:r>
            <a:r>
              <a:rPr lang="th-TH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ถ้าหากกำหนดขนาด 1 </a:t>
            </a:r>
            <a:r>
              <a:rPr lang="en-US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1</a:t>
            </a:r>
            <a:r>
              <a:rPr lang="th-TH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ตัวอักษรจะใช้ 6</a:t>
            </a:r>
            <a:r>
              <a:rPr lang="en-US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x8 </a:t>
            </a:r>
            <a:r>
              <a:rPr lang="th-TH" sz="3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 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32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ตัวอย่างฺ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	</a:t>
            </a:r>
            <a:r>
              <a:rPr lang="en-US" sz="3200" b="1" dirty="0" err="1">
                <a:latin typeface="TH SarabunPSK" panose="020B0500040200020003" pitchFamily="34" charset="-34"/>
                <a:cs typeface="TH Sarabun New" panose="020B0500040200020003"/>
              </a:rPr>
              <a:t>ax.OledSetTextSize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(1)</a:t>
            </a:r>
            <a:r>
              <a:rPr lang="th-TH" sz="3200" b="1" dirty="0">
                <a:latin typeface="TH SarabunPSK" panose="020B0500040200020003" pitchFamily="34" charset="-34"/>
                <a:cs typeface="TH Sarabun New" panose="020B0500040200020003"/>
              </a:rPr>
              <a:t> </a:t>
            </a:r>
            <a:r>
              <a:rPr lang="en-US" sz="3200" b="1" dirty="0">
                <a:latin typeface="TH SarabunPSK" panose="020B0500040200020003" pitchFamily="34" charset="-34"/>
                <a:cs typeface="TH Sarabun New" panose="020B0500040200020003"/>
              </a:rPr>
              <a:t>;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0C80C-FBEB-46ED-8F40-BFBBB679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129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41FD-84FB-4C85-8921-BCDBD4D3DA1F}"/>
              </a:ext>
            </a:extLst>
          </p:cNvPr>
          <p:cNvSpPr/>
          <p:nvPr/>
        </p:nvSpPr>
        <p:spPr>
          <a:xfrm>
            <a:off x="311077" y="205043"/>
            <a:ext cx="6670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ฟังก์ชันที่เกี่ยวกับจอแสดงผล </a:t>
            </a:r>
            <a:endParaRPr lang="th-TH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6DAF8-2188-4965-BD95-1686E52BC563}"/>
              </a:ext>
            </a:extLst>
          </p:cNvPr>
          <p:cNvSpPr/>
          <p:nvPr/>
        </p:nvSpPr>
        <p:spPr>
          <a:xfrm>
            <a:off x="596536" y="1701747"/>
            <a:ext cx="81207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ax.OledSetText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(uint8_t l, uint8_t 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c,char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*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fmt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... )	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32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พารามิเตอร์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 –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คือตำแหน่งบรรทัด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 –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คือตำแหน่งตัวอักษร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fmt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ข้อความที่ต้องการแสดงรวมถึงรหัสที่ใช้กำหนดรูปแบบพิเศษ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  <a:p>
            <a:pPr lvl="1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ax.OledSetText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(0,2,"AX-WiFi"); </a:t>
            </a:r>
          </a:p>
          <a:p>
            <a:pPr lvl="1"/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ax.OledSetText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(2,1,"Pi=%.3f",3.141);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0C80C-FBEB-46ED-8F40-BFBBB679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5814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10FE43-52DF-4356-A806-C6107D633616}"/>
              </a:ext>
            </a:extLst>
          </p:cNvPr>
          <p:cNvSpPr/>
          <p:nvPr/>
        </p:nvSpPr>
        <p:spPr>
          <a:xfrm>
            <a:off x="628650" y="1261985"/>
            <a:ext cx="7886699" cy="1623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kern="150" dirty="0" err="1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ax.OledShow</a:t>
            </a: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ฟังก์ชันที่ใช้แสดงผลออกทางหน้าจอเมื่อกำหนดข้อความเสร็จแล้ว</a:t>
            </a:r>
            <a:endParaRPr lang="en-US" sz="16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b="1" u="sng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ตัวอย่าง</a:t>
            </a:r>
            <a:r>
              <a:rPr lang="th-TH" sz="2400" kern="150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endParaRPr lang="en-US" sz="16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A10FD-B068-4A7F-8D9C-D9074E1FFC06}"/>
              </a:ext>
            </a:extLst>
          </p:cNvPr>
          <p:cNvSpPr/>
          <p:nvPr/>
        </p:nvSpPr>
        <p:spPr>
          <a:xfrm>
            <a:off x="311077" y="205043"/>
            <a:ext cx="6670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ฟังก์ชันที่เกี่ยวกับจอแสดงผล </a:t>
            </a:r>
            <a:endParaRPr lang="th-TH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A9B76-4B75-4928-A027-E702F0CCAF00}"/>
              </a:ext>
            </a:extLst>
          </p:cNvPr>
          <p:cNvSpPr txBox="1"/>
          <p:nvPr/>
        </p:nvSpPr>
        <p:spPr>
          <a:xfrm>
            <a:off x="701282" y="2884993"/>
            <a:ext cx="5320939" cy="25853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ax.OledSetTextSize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ax.OledSetText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(2,2,"AX-WiFi");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ax.OledShow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830AE6-C49A-4085-8E75-E8733C22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19</a:t>
            </a:fld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9BC1B-81FD-43AB-A3B6-B1C54D3C9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27" y="2446831"/>
            <a:ext cx="2289266" cy="30523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6960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11552-EE37-441C-841F-B90B1030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</a:t>
            </a:fld>
            <a:endParaRPr lang="th-T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165324-8442-427E-8FDB-4CF132B84141}"/>
              </a:ext>
            </a:extLst>
          </p:cNvPr>
          <p:cNvSpPr txBox="1">
            <a:spLocks/>
          </p:cNvSpPr>
          <p:nvPr/>
        </p:nvSpPr>
        <p:spPr>
          <a:xfrm>
            <a:off x="206062" y="-260400"/>
            <a:ext cx="6490952" cy="1549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ฝึกอบรมหลักสูตรระยะสั้น</a:t>
            </a:r>
            <a:endParaRPr lang="th-TH" sz="60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8E15CE-7E75-4DE5-B523-F0E9972528A1}"/>
              </a:ext>
            </a:extLst>
          </p:cNvPr>
          <p:cNvSpPr txBox="1">
            <a:spLocks/>
          </p:cNvSpPr>
          <p:nvPr/>
        </p:nvSpPr>
        <p:spPr>
          <a:xfrm>
            <a:off x="5125791" y="1187103"/>
            <a:ext cx="4018209" cy="718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b="1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ฐานสมรรถนะรุ่นที่ 3</a:t>
            </a:r>
            <a:endParaRPr lang="th-TH" sz="6000" b="1" dirty="0">
              <a:solidFill>
                <a:schemeClr val="accent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AB91BB-F459-4085-9B6D-6C5736640587}"/>
              </a:ext>
            </a:extLst>
          </p:cNvPr>
          <p:cNvSpPr txBox="1">
            <a:spLocks/>
          </p:cNvSpPr>
          <p:nvPr/>
        </p:nvSpPr>
        <p:spPr>
          <a:xfrm>
            <a:off x="139395" y="2242341"/>
            <a:ext cx="8139448" cy="92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1"/>
                </a:solidFill>
              </a:rPr>
              <a:t>Education to Employment : </a:t>
            </a:r>
            <a:endParaRPr lang="th-TH" sz="4000" b="1" dirty="0">
              <a:solidFill>
                <a:schemeClr val="accent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1B48D3-7C9C-4FF4-8596-F990272953AD}"/>
              </a:ext>
            </a:extLst>
          </p:cNvPr>
          <p:cNvSpPr txBox="1">
            <a:spLocks/>
          </p:cNvSpPr>
          <p:nvPr/>
        </p:nvSpPr>
        <p:spPr>
          <a:xfrm>
            <a:off x="3039035" y="3046680"/>
            <a:ext cx="5965570" cy="925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>
                <a:latin typeface="Prompt Medium" panose="00000600000000000000" pitchFamily="2" charset="-34"/>
                <a:cs typeface="Prompt Medium" panose="00000600000000000000" pitchFamily="2" charset="-34"/>
              </a:rPr>
              <a:t>Vocational Boot Camp </a:t>
            </a:r>
            <a:r>
              <a:rPr lang="en-US" sz="3600" b="1" baseline="30000">
                <a:latin typeface="Prompt Medium" panose="00000600000000000000" pitchFamily="2" charset="-34"/>
                <a:cs typeface="Prompt Medium" panose="00000600000000000000" pitchFamily="2" charset="-34"/>
              </a:rPr>
              <a:t>3rd</a:t>
            </a:r>
            <a:endParaRPr lang="th-TH" sz="3600" b="1" baseline="30000" dirty="0">
              <a:latin typeface="Prompt Medium" panose="00000600000000000000" pitchFamily="2" charset="-34"/>
              <a:cs typeface="Prompt Medium" panose="00000600000000000000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BF124B-78D6-4B19-BBE5-619855FFF406}"/>
              </a:ext>
            </a:extLst>
          </p:cNvPr>
          <p:cNvSpPr txBox="1">
            <a:spLocks/>
          </p:cNvSpPr>
          <p:nvPr/>
        </p:nvSpPr>
        <p:spPr>
          <a:xfrm>
            <a:off x="0" y="3590332"/>
            <a:ext cx="1479176" cy="59869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หลักสูตร</a:t>
            </a:r>
            <a:endParaRPr lang="th-TH" sz="32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8E69F9-C4D5-4A65-9407-7DC96BBCF70D}"/>
              </a:ext>
            </a:extLst>
          </p:cNvPr>
          <p:cNvSpPr txBox="1">
            <a:spLocks/>
          </p:cNvSpPr>
          <p:nvPr/>
        </p:nvSpPr>
        <p:spPr>
          <a:xfrm>
            <a:off x="0" y="3972188"/>
            <a:ext cx="9247220" cy="140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ติดตั้งระบบควบคุมอุปกรณ์ไฟฟ้าภายในบ้านด้วยเทคโนโลยี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7D73BC-7FB0-455E-A758-952C2C9AAEB0}"/>
              </a:ext>
            </a:extLst>
          </p:cNvPr>
          <p:cNvSpPr txBox="1">
            <a:spLocks/>
          </p:cNvSpPr>
          <p:nvPr/>
        </p:nvSpPr>
        <p:spPr>
          <a:xfrm>
            <a:off x="0" y="5171895"/>
            <a:ext cx="9144000" cy="154958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Internet of Things</a:t>
            </a:r>
            <a:endParaRPr lang="th-TH" sz="115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DD8E9D-19FC-46B2-BFC6-D2718FFBBA9A}"/>
              </a:ext>
            </a:extLst>
          </p:cNvPr>
          <p:cNvCxnSpPr/>
          <p:nvPr/>
        </p:nvCxnSpPr>
        <p:spPr>
          <a:xfrm>
            <a:off x="0" y="1906003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4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10FE43-52DF-4356-A806-C6107D633616}"/>
              </a:ext>
            </a:extLst>
          </p:cNvPr>
          <p:cNvSpPr/>
          <p:nvPr/>
        </p:nvSpPr>
        <p:spPr>
          <a:xfrm>
            <a:off x="628650" y="1159145"/>
            <a:ext cx="7886699" cy="604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 </a:t>
            </a:r>
            <a:r>
              <a:rPr lang="en-US" sz="2400" b="1" kern="150" dirty="0" err="1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ax.SledTypeGRB</a:t>
            </a: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ฟังก์ชันกำหนดรูปแบบสีเรียงจาก สีเขียว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สีแดง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สีน้ำเงิน</a:t>
            </a:r>
            <a:endParaRPr lang="en-US" sz="24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       </a:t>
            </a:r>
            <a:r>
              <a:rPr lang="en-US" sz="2400" b="1" kern="150" dirty="0" err="1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ax.SledTypeRGB</a:t>
            </a: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ฟังก์ชันกำหนดรูปแบบสีเรียงจาก สีแดง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สีเขียว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สีน้ำเงิน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  <a:r>
              <a:rPr lang="en-US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 ax.</a:t>
            </a:r>
            <a:r>
              <a:rPr lang="fr-FR" sz="2400" b="1" kern="150" dirty="0" err="1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SledShow</a:t>
            </a:r>
            <a:r>
              <a:rPr lang="fr-FR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(uint16_t n, uint8_t r, uint8_t g, uint8_t b)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ฟังก์ชันกำหนดและแสดงสีออก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th-TH" sz="2400" b="1" u="sng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พารามิเตอร์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n –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ลำดับ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r , g , b –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ค่าสี แดง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เขียว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,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น้ำเงิน 0-255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	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th-TH" sz="24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A10FD-B068-4A7F-8D9C-D9074E1FFC06}"/>
              </a:ext>
            </a:extLst>
          </p:cNvPr>
          <p:cNvSpPr/>
          <p:nvPr/>
        </p:nvSpPr>
        <p:spPr>
          <a:xfrm>
            <a:off x="311077" y="205043"/>
            <a:ext cx="62921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  <a:endParaRPr lang="th-TH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2B84-D6B3-45CC-9E46-9AE88563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8279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09C85A-5C60-459A-BA09-B0232E599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97" y="1679742"/>
            <a:ext cx="3338252" cy="44510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10FE43-52DF-4356-A806-C6107D633616}"/>
              </a:ext>
            </a:extLst>
          </p:cNvPr>
          <p:cNvSpPr/>
          <p:nvPr/>
        </p:nvSpPr>
        <p:spPr>
          <a:xfrm>
            <a:off x="471896" y="1172424"/>
            <a:ext cx="7886699" cy="185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th-TH" sz="2400" b="1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ตัวอย่าง</a:t>
            </a:r>
          </a:p>
          <a:p>
            <a:pPr>
              <a:spcAft>
                <a:spcPts val="6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ดวงที่ 1 แสดงสีแดง 12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(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5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%)</a:t>
            </a:r>
          </a:p>
          <a:p>
            <a:pPr>
              <a:spcAft>
                <a:spcPts val="600"/>
              </a:spcAft>
            </a:pP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LED </a:t>
            </a: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ดวงที่ 2 แสดงสีเขียว 12 (5 </a:t>
            </a:r>
            <a:r>
              <a:rPr lang="en-US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%)</a:t>
            </a:r>
            <a:endParaRPr lang="th-TH" sz="2400" kern="150" dirty="0"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>
              <a:spcAft>
                <a:spcPts val="1000"/>
              </a:spcAft>
            </a:pPr>
            <a:r>
              <a:rPr lang="th-TH" sz="2400" kern="150" dirty="0"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A10FD-B068-4A7F-8D9C-D9074E1FFC06}"/>
              </a:ext>
            </a:extLst>
          </p:cNvPr>
          <p:cNvSpPr/>
          <p:nvPr/>
        </p:nvSpPr>
        <p:spPr>
          <a:xfrm>
            <a:off x="311077" y="205043"/>
            <a:ext cx="62921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ฟังก์ชันที่เกี่ยวกับ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  <a:endParaRPr lang="th-TH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2B84-D6B3-45CC-9E46-9AE88563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21</a:t>
            </a:fld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57644-5C01-494E-81E9-AB531CF3B30B}"/>
              </a:ext>
            </a:extLst>
          </p:cNvPr>
          <p:cNvSpPr txBox="1"/>
          <p:nvPr/>
        </p:nvSpPr>
        <p:spPr>
          <a:xfrm>
            <a:off x="628651" y="3545422"/>
            <a:ext cx="4160174" cy="25853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ax.SledTypeGRB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ax.SledShow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(0,12,0,0);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ax.SledShow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(1,0,12,0);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81085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DD2C0-670B-4A32-9BBA-6AC0E864B470}"/>
              </a:ext>
            </a:extLst>
          </p:cNvPr>
          <p:cNvSpPr/>
          <p:nvPr/>
        </p:nvSpPr>
        <p:spPr>
          <a:xfrm>
            <a:off x="397142" y="178917"/>
            <a:ext cx="6667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ไลบรารี่ </a:t>
            </a:r>
            <a:r>
              <a:rPr lang="en-US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4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ฟังก์ชันที่เกี่ยวข้องลำโพง</a:t>
            </a:r>
            <a:endParaRPr lang="th-TH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C3FB54-6AC1-4F0B-B12B-43564998252C}"/>
              </a:ext>
            </a:extLst>
          </p:cNvPr>
          <p:cNvSpPr/>
          <p:nvPr/>
        </p:nvSpPr>
        <p:spPr>
          <a:xfrm>
            <a:off x="397142" y="1443942"/>
            <a:ext cx="42880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ax.beep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ฟังก์ชันกำหนดเสียงออกลำโพง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EEE39-228E-4DD8-A0BC-2B298610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22</a:t>
            </a:fld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E832B-5723-46AB-8E23-8B789BD3CD57}"/>
              </a:ext>
            </a:extLst>
          </p:cNvPr>
          <p:cNvSpPr txBox="1"/>
          <p:nvPr/>
        </p:nvSpPr>
        <p:spPr>
          <a:xfrm>
            <a:off x="525037" y="2808333"/>
            <a:ext cx="4160174" cy="28623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(D3,INPUT);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if(!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(D3)){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ax.beep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06DDAF-8728-4A77-9F66-7FB091434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r="11686"/>
          <a:stretch/>
        </p:blipFill>
        <p:spPr>
          <a:xfrm>
            <a:off x="4955178" y="1394434"/>
            <a:ext cx="3944983" cy="2245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5C17C0-AB68-49BD-AA3B-4A1DE447FE4D}"/>
              </a:ext>
            </a:extLst>
          </p:cNvPr>
          <p:cNvSpPr/>
          <p:nvPr/>
        </p:nvSpPr>
        <p:spPr>
          <a:xfrm>
            <a:off x="4955179" y="4270384"/>
            <a:ext cx="4040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กดสวิตช์สีดำ บนบอร์ด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AX-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จะมีเสียงดังออกจากลำโพง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1541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DD2C0-670B-4A32-9BBA-6AC0E864B470}"/>
              </a:ext>
            </a:extLst>
          </p:cNvPr>
          <p:cNvSpPr/>
          <p:nvPr/>
        </p:nvSpPr>
        <p:spPr>
          <a:xfrm>
            <a:off x="397142" y="178917"/>
            <a:ext cx="40126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โปรแกรมไฟกระพริบ</a:t>
            </a:r>
            <a:endParaRPr lang="th-TH" sz="48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EEE39-228E-4DD8-A0BC-2B298610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23</a:t>
            </a:fld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E832B-5723-46AB-8E23-8B789BD3CD57}"/>
              </a:ext>
            </a:extLst>
          </p:cNvPr>
          <p:cNvSpPr txBox="1"/>
          <p:nvPr/>
        </p:nvSpPr>
        <p:spPr>
          <a:xfrm>
            <a:off x="766353" y="1425740"/>
            <a:ext cx="4160174" cy="34778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(D0,OUTPUT);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(D0,1);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delay(500);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(D0,0);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delay(500);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C17C0-AB68-49BD-AA3B-4A1DE447FE4D}"/>
              </a:ext>
            </a:extLst>
          </p:cNvPr>
          <p:cNvSpPr/>
          <p:nvPr/>
        </p:nvSpPr>
        <p:spPr>
          <a:xfrm>
            <a:off x="826052" y="5070740"/>
            <a:ext cx="4040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เมื่อโปรแกรมเริ่มทำงาน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กระพริบ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95384-D4EA-4AF1-AA56-976D58975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425740"/>
            <a:ext cx="3091541" cy="4122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ชื่อเรื่องรอง 2">
            <a:extLst>
              <a:ext uri="{FF2B5EF4-FFF2-40B4-BE49-F238E27FC236}">
                <a16:creationId xmlns:a16="http://schemas.microsoft.com/office/drawing/2014/main" id="{9AFDA77B-8B60-4643-B033-90F3CBECFD46}"/>
              </a:ext>
            </a:extLst>
          </p:cNvPr>
          <p:cNvSpPr txBox="1">
            <a:spLocks/>
          </p:cNvSpPr>
          <p:nvPr/>
        </p:nvSpPr>
        <p:spPr bwMode="auto">
          <a:xfrm>
            <a:off x="3480166" y="6178550"/>
            <a:ext cx="35496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 pitchFamily="18" charset="2"/>
              <a:buNone/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cs typeface="BrowalliaUPC" pitchFamily="34" charset="-34"/>
              </a:rPr>
              <a:t>LED 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cs typeface="BrowalliaUPC" pitchFamily="34" charset="-34"/>
              </a:rPr>
              <a:t>ตำแหน่ง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cs typeface="BrowalliaUPC" pitchFamily="34" charset="-34"/>
              </a:rPr>
              <a:t>D0/16</a:t>
            </a:r>
            <a:endParaRPr lang="th-TH" sz="3600" b="1" dirty="0">
              <a:solidFill>
                <a:schemeClr val="accent6">
                  <a:lumMod val="75000"/>
                </a:schemeClr>
              </a:solidFill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401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DD2C0-670B-4A32-9BBA-6AC0E864B470}"/>
              </a:ext>
            </a:extLst>
          </p:cNvPr>
          <p:cNvSpPr/>
          <p:nvPr/>
        </p:nvSpPr>
        <p:spPr>
          <a:xfrm>
            <a:off x="397142" y="178917"/>
            <a:ext cx="2856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cs typeface="TH Sarabun New" panose="020B0500040200020003" pitchFamily="34" charset="-34"/>
              </a:rPr>
              <a:t>รูปแบบ </a:t>
            </a:r>
            <a:r>
              <a:rPr lang="en-US" sz="3600" b="1" dirty="0">
                <a:solidFill>
                  <a:schemeClr val="bg1"/>
                </a:solidFill>
                <a:cs typeface="TH Sarabun New" panose="020B0500040200020003" pitchFamily="34" charset="-34"/>
              </a:rPr>
              <a:t>Arduino</a:t>
            </a:r>
            <a:endParaRPr lang="th-TH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EEE39-228E-4DD8-A0BC-2B298610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24</a:t>
            </a:fld>
            <a:endParaRPr lang="th-TH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6D937AA-DA31-4A1A-94DE-27AF71A16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268413"/>
            <a:ext cx="2881312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สี่เหลี่ยมผืนผ้า 7">
            <a:extLst>
              <a:ext uri="{FF2B5EF4-FFF2-40B4-BE49-F238E27FC236}">
                <a16:creationId xmlns:a16="http://schemas.microsoft.com/office/drawing/2014/main" id="{03295C7D-5CE5-4BEA-9F3A-5AE3BF35D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060575"/>
            <a:ext cx="44116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ts val="1000"/>
              </a:spcBef>
              <a:buFontTx/>
              <a:buNone/>
            </a:pPr>
            <a:r>
              <a:rPr lang="th-TH" altLang="en-US" b="1" dirty="0">
                <a:solidFill>
                  <a:srgbClr val="00B050"/>
                </a:solidFill>
                <a:cs typeface="BrowalliaUPC" panose="020B0604020202020204" pitchFamily="34" charset="-34"/>
              </a:rPr>
              <a:t>สำหรับกำหนดค่า เกิดขึ้นครั้งเดียว</a:t>
            </a:r>
          </a:p>
        </p:txBody>
      </p:sp>
      <p:sp>
        <p:nvSpPr>
          <p:cNvPr id="13" name="สี่เหลี่ยมผืนผ้า 8">
            <a:extLst>
              <a:ext uri="{FF2B5EF4-FFF2-40B4-BE49-F238E27FC236}">
                <a16:creationId xmlns:a16="http://schemas.microsoft.com/office/drawing/2014/main" id="{0C155C17-3763-436A-9530-2AA6C1884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88" y="4221163"/>
            <a:ext cx="44116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ts val="1000"/>
              </a:spcBef>
              <a:buFontTx/>
              <a:buNone/>
            </a:pPr>
            <a:r>
              <a:rPr lang="th-TH" altLang="en-US" b="1" dirty="0">
                <a:solidFill>
                  <a:srgbClr val="00B050"/>
                </a:solidFill>
                <a:cs typeface="BrowalliaUPC" panose="020B0604020202020204" pitchFamily="34" charset="-34"/>
              </a:rPr>
              <a:t>โปรแกรมหลักทำงานต่อเนื่อง</a:t>
            </a: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2F1FE8A3-30BB-4834-BCD5-1EFA22B90B06}"/>
              </a:ext>
            </a:extLst>
          </p:cNvPr>
          <p:cNvSpPr/>
          <p:nvPr/>
        </p:nvSpPr>
        <p:spPr bwMode="auto">
          <a:xfrm>
            <a:off x="5461000" y="1298575"/>
            <a:ext cx="1992313" cy="860425"/>
          </a:xfrm>
          <a:prstGeom prst="ellipse">
            <a:avLst/>
          </a:prstGeom>
          <a:solidFill>
            <a:srgbClr val="FFFF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B050"/>
                </a:solidFill>
              </a:rPr>
              <a:t>START</a:t>
            </a:r>
            <a:endParaRPr lang="th-TH" sz="3200" b="1" dirty="0">
              <a:solidFill>
                <a:srgbClr val="00B050"/>
              </a:solidFill>
            </a:endParaRPr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F0D1AA5F-6F00-4CB2-8848-7E19BBBF88BB}"/>
              </a:ext>
            </a:extLst>
          </p:cNvPr>
          <p:cNvSpPr/>
          <p:nvPr/>
        </p:nvSpPr>
        <p:spPr bwMode="auto">
          <a:xfrm>
            <a:off x="5003800" y="2803525"/>
            <a:ext cx="2906713" cy="8191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600" b="1" dirty="0">
                <a:latin typeface="+mj-lt"/>
              </a:rPr>
              <a:t>ทำงานใน </a:t>
            </a:r>
            <a:r>
              <a:rPr lang="en-US" sz="3600" b="1" dirty="0">
                <a:latin typeface="+mj-lt"/>
              </a:rPr>
              <a:t>Setup</a:t>
            </a:r>
            <a:endParaRPr lang="th-TH" sz="3600" b="1" dirty="0">
              <a:latin typeface="+mj-lt"/>
            </a:endParaRPr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CF68A8D0-F9A9-494F-90C0-94B5B17F5E41}"/>
              </a:ext>
            </a:extLst>
          </p:cNvPr>
          <p:cNvSpPr/>
          <p:nvPr/>
        </p:nvSpPr>
        <p:spPr bwMode="auto">
          <a:xfrm>
            <a:off x="5003800" y="4560888"/>
            <a:ext cx="2906713" cy="8191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4000" b="1" dirty="0">
                <a:latin typeface="+mj-lt"/>
              </a:rPr>
              <a:t>ทำงานใน </a:t>
            </a:r>
            <a:r>
              <a:rPr lang="en-US" sz="4000" b="1" dirty="0">
                <a:latin typeface="+mj-lt"/>
              </a:rPr>
              <a:t>Loop</a:t>
            </a:r>
            <a:endParaRPr lang="th-TH" sz="4000" b="1" dirty="0">
              <a:latin typeface="+mj-lt"/>
            </a:endParaRPr>
          </a:p>
        </p:txBody>
      </p:sp>
      <p:cxnSp>
        <p:nvCxnSpPr>
          <p:cNvPr id="32" name="Straight Arrow Connector 7">
            <a:extLst>
              <a:ext uri="{FF2B5EF4-FFF2-40B4-BE49-F238E27FC236}">
                <a16:creationId xmlns:a16="http://schemas.microsoft.com/office/drawing/2014/main" id="{937F95C7-D48F-4EB7-A96C-9A32CCFB730B}"/>
              </a:ext>
            </a:extLst>
          </p:cNvPr>
          <p:cNvCxnSpPr>
            <a:stCxn id="29" idx="4"/>
            <a:endCxn id="30" idx="0"/>
          </p:cNvCxnSpPr>
          <p:nvPr/>
        </p:nvCxnSpPr>
        <p:spPr bwMode="auto">
          <a:xfrm>
            <a:off x="6457950" y="2159000"/>
            <a:ext cx="0" cy="644525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9">
            <a:extLst>
              <a:ext uri="{FF2B5EF4-FFF2-40B4-BE49-F238E27FC236}">
                <a16:creationId xmlns:a16="http://schemas.microsoft.com/office/drawing/2014/main" id="{2A92E72F-71AD-4529-BDD2-9F8B2889DCAE}"/>
              </a:ext>
            </a:extLst>
          </p:cNvPr>
          <p:cNvCxnSpPr>
            <a:endCxn id="31" idx="0"/>
          </p:cNvCxnSpPr>
          <p:nvPr/>
        </p:nvCxnSpPr>
        <p:spPr bwMode="auto">
          <a:xfrm flipH="1">
            <a:off x="6457950" y="3622675"/>
            <a:ext cx="0" cy="93821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714BF1C7-16BD-4501-B6AA-CC0D1EF9B605}"/>
              </a:ext>
            </a:extLst>
          </p:cNvPr>
          <p:cNvCxnSpPr/>
          <p:nvPr/>
        </p:nvCxnSpPr>
        <p:spPr bwMode="auto">
          <a:xfrm flipH="1">
            <a:off x="6494463" y="4057650"/>
            <a:ext cx="2097087" cy="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1">
            <a:extLst>
              <a:ext uri="{FF2B5EF4-FFF2-40B4-BE49-F238E27FC236}">
                <a16:creationId xmlns:a16="http://schemas.microsoft.com/office/drawing/2014/main" id="{2B3ACCE4-2129-410B-88A1-7744D39A02B1}"/>
              </a:ext>
            </a:extLst>
          </p:cNvPr>
          <p:cNvCxnSpPr/>
          <p:nvPr/>
        </p:nvCxnSpPr>
        <p:spPr bwMode="auto">
          <a:xfrm flipH="1">
            <a:off x="6457950" y="5789613"/>
            <a:ext cx="209708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2">
            <a:extLst>
              <a:ext uri="{FF2B5EF4-FFF2-40B4-BE49-F238E27FC236}">
                <a16:creationId xmlns:a16="http://schemas.microsoft.com/office/drawing/2014/main" id="{2E5A7895-3609-43B8-9881-0C0A5DB1A870}"/>
              </a:ext>
            </a:extLst>
          </p:cNvPr>
          <p:cNvCxnSpPr/>
          <p:nvPr/>
        </p:nvCxnSpPr>
        <p:spPr bwMode="auto">
          <a:xfrm flipV="1">
            <a:off x="8570913" y="4033838"/>
            <a:ext cx="0" cy="1779587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08AEE4-92C6-4A00-8092-753B82B5A9A0}"/>
              </a:ext>
            </a:extLst>
          </p:cNvPr>
          <p:cNvCxnSpPr>
            <a:endCxn id="31" idx="2"/>
          </p:cNvCxnSpPr>
          <p:nvPr/>
        </p:nvCxnSpPr>
        <p:spPr bwMode="auto">
          <a:xfrm flipH="1" flipV="1">
            <a:off x="6457950" y="5380038"/>
            <a:ext cx="0" cy="433387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79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434C-015B-47AA-B576-F7AFE0F4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fld>
            <a:endParaRPr lang="th-TH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E2E7A5F0-7251-4F98-8965-AEC1C96D580A}"/>
              </a:ext>
            </a:extLst>
          </p:cNvPr>
          <p:cNvSpPr txBox="1">
            <a:spLocks/>
          </p:cNvSpPr>
          <p:nvPr/>
        </p:nvSpPr>
        <p:spPr bwMode="auto">
          <a:xfrm>
            <a:off x="-398463" y="101690"/>
            <a:ext cx="788511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en-US" sz="4400" b="1" dirty="0">
                <a:solidFill>
                  <a:schemeClr val="bg1"/>
                </a:solidFill>
                <a:ea typeface="Adobe Gothic Std B" pitchFamily="34" charset="-128"/>
              </a:rPr>
              <a:t>กำหนดขาพอร์ตเป็นอินพุตหรือเอาต์พุต</a:t>
            </a:r>
            <a:endParaRPr lang="th-TH" altLang="en-US" sz="44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sp>
        <p:nvSpPr>
          <p:cNvPr id="6" name="สี่เหลี่ยมผืนผ้า 3">
            <a:extLst>
              <a:ext uri="{FF2B5EF4-FFF2-40B4-BE49-F238E27FC236}">
                <a16:creationId xmlns:a16="http://schemas.microsoft.com/office/drawing/2014/main" id="{0C67E92E-8F35-4910-815F-3475704B7668}"/>
              </a:ext>
            </a:extLst>
          </p:cNvPr>
          <p:cNvSpPr/>
          <p:nvPr/>
        </p:nvSpPr>
        <p:spPr>
          <a:xfrm>
            <a:off x="464086" y="1223524"/>
            <a:ext cx="72635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latin typeface="Courier New" panose="02070309020205020404" pitchFamily="49" charset="0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4">
            <a:extLst>
              <a:ext uri="{FF2B5EF4-FFF2-40B4-BE49-F238E27FC236}">
                <a16:creationId xmlns:a16="http://schemas.microsoft.com/office/drawing/2014/main" id="{D45D8323-6E0D-4EC4-A503-326486FBFBE2}"/>
              </a:ext>
            </a:extLst>
          </p:cNvPr>
          <p:cNvSpPr/>
          <p:nvPr/>
        </p:nvSpPr>
        <p:spPr>
          <a:xfrm>
            <a:off x="593035" y="5517232"/>
            <a:ext cx="6587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// </a:t>
            </a:r>
            <a:r>
              <a:rPr lang="th-TH" sz="3200" dirty="0">
                <a:solidFill>
                  <a:srgbClr val="000000"/>
                </a:solidFill>
                <a:highlight>
                  <a:srgbClr val="FFFFFF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กำหนดขาเป็นเอาต์พุต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6">
            <a:extLst>
              <a:ext uri="{FF2B5EF4-FFF2-40B4-BE49-F238E27FC236}">
                <a16:creationId xmlns:a16="http://schemas.microsoft.com/office/drawing/2014/main" id="{62F5E97B-8764-4DE2-95E7-2EF973948508}"/>
              </a:ext>
            </a:extLst>
          </p:cNvPr>
          <p:cNvSpPr/>
          <p:nvPr/>
        </p:nvSpPr>
        <p:spPr>
          <a:xfrm>
            <a:off x="395536" y="1988840"/>
            <a:ext cx="8568952" cy="292387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pin =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ตำแหน่งขา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D0-D10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8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Direction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=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OUTPUT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, 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กำหนดขาเป็นเอาต์พุต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8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Direction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=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INPUT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กำหนดขาเป็นอินพุต</a:t>
            </a:r>
            <a:endParaRPr lang="en-US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8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Direction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=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INPUT_PULLUP ,  </a:t>
            </a:r>
            <a:r>
              <a:rPr lang="th-TH" sz="3600" b="1" dirty="0">
                <a:solidFill>
                  <a:srgbClr val="7030A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กำหนดขาเป็นอินพุต มีตัวต้านทาน</a:t>
            </a:r>
            <a:r>
              <a:rPr lang="th-TH" sz="3600" b="1" dirty="0" err="1">
                <a:solidFill>
                  <a:srgbClr val="7030A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พูล</a:t>
            </a:r>
            <a:r>
              <a:rPr lang="th-TH" sz="3600" b="1" dirty="0">
                <a:solidFill>
                  <a:srgbClr val="7030A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อัพในตัว</a:t>
            </a:r>
            <a:endParaRPr lang="th-TH" sz="3600" dirty="0">
              <a:solidFill>
                <a:srgbClr val="7030A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72964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C9FBF-EB8C-4018-9C2B-DC3DFB4E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26</a:t>
            </a:fld>
            <a:endParaRPr lang="th-TH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D0A8D1C-6BDA-4A6F-B343-0221DB8BD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0"/>
            <a:ext cx="7129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6000" b="1" dirty="0">
                <a:solidFill>
                  <a:schemeClr val="bg1"/>
                </a:solidFill>
              </a:rPr>
              <a:t>รูปแบบ คำสั่ง </a:t>
            </a:r>
            <a:r>
              <a:rPr lang="en-US" altLang="en-US" sz="6000" b="1" dirty="0" err="1">
                <a:solidFill>
                  <a:schemeClr val="bg1"/>
                </a:solidFill>
              </a:rPr>
              <a:t>digitalWrite</a:t>
            </a:r>
            <a:endParaRPr lang="th-TH" alt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สี่เหลี่ยมผืนผ้า 2">
            <a:extLst>
              <a:ext uri="{FF2B5EF4-FFF2-40B4-BE49-F238E27FC236}">
                <a16:creationId xmlns:a16="http://schemas.microsoft.com/office/drawing/2014/main" id="{1460EFEC-E34D-4D8A-976B-8D661F1B0AF2}"/>
              </a:ext>
            </a:extLst>
          </p:cNvPr>
          <p:cNvSpPr/>
          <p:nvPr/>
        </p:nvSpPr>
        <p:spPr>
          <a:xfrm>
            <a:off x="592622" y="1248452"/>
            <a:ext cx="75713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7" name="สี่เหลี่ยมผืนผ้า 3">
            <a:extLst>
              <a:ext uri="{FF2B5EF4-FFF2-40B4-BE49-F238E27FC236}">
                <a16:creationId xmlns:a16="http://schemas.microsoft.com/office/drawing/2014/main" id="{E4FA7356-A234-4CCC-A9B3-7F21F7130F02}"/>
              </a:ext>
            </a:extLst>
          </p:cNvPr>
          <p:cNvSpPr/>
          <p:nvPr/>
        </p:nvSpPr>
        <p:spPr>
          <a:xfrm>
            <a:off x="395536" y="1988840"/>
            <a:ext cx="8424936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 = </a:t>
            </a:r>
            <a:r>
              <a:rPr lang="th-TH" sz="3600" b="1" dirty="0">
                <a:latin typeface="+mj-lt"/>
                <a:cs typeface="+mn-cs"/>
              </a:rPr>
              <a:t>ตำแหน่งขา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HIGH</a:t>
            </a:r>
            <a:r>
              <a:rPr lang="th-TH" sz="3600" b="1" dirty="0">
                <a:latin typeface="+mj-lt"/>
                <a:cs typeface="+mn-cs"/>
              </a:rPr>
              <a:t> </a:t>
            </a:r>
            <a:r>
              <a:rPr lang="en-US" sz="3600" b="1" dirty="0">
                <a:latin typeface="+mj-lt"/>
                <a:cs typeface="+mn-cs"/>
              </a:rPr>
              <a:t>	, 1 </a:t>
            </a:r>
            <a:r>
              <a:rPr lang="th-TH" sz="3600" b="1" dirty="0">
                <a:latin typeface="+mj-lt"/>
                <a:cs typeface="+mn-cs"/>
              </a:rPr>
              <a:t>เอาต์พุตลอจิก </a:t>
            </a:r>
            <a:r>
              <a:rPr lang="en-US" sz="3600" b="1" dirty="0">
                <a:latin typeface="+mj-lt"/>
                <a:cs typeface="+mn-cs"/>
              </a:rPr>
              <a:t>"1"</a:t>
            </a:r>
            <a:endParaRPr lang="th-TH" sz="3600" b="1" dirty="0">
              <a:latin typeface="+mj-lt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th-TH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LOW</a:t>
            </a:r>
            <a:r>
              <a:rPr lang="th-TH" sz="3600" b="1" dirty="0">
                <a:latin typeface="+mn-lt"/>
                <a:cs typeface="+mn-cs"/>
              </a:rPr>
              <a:t> </a:t>
            </a:r>
            <a:r>
              <a:rPr lang="en-US" sz="3600" b="1" dirty="0">
                <a:latin typeface="+mn-lt"/>
                <a:cs typeface="+mn-cs"/>
              </a:rPr>
              <a:t>	, 0 </a:t>
            </a:r>
            <a:r>
              <a:rPr lang="th-TH" sz="3600" b="1" dirty="0">
                <a:latin typeface="+mn-lt"/>
                <a:cs typeface="+mn-cs"/>
              </a:rPr>
              <a:t>เอาต์พุตลอจิก </a:t>
            </a:r>
            <a:r>
              <a:rPr lang="en-US" sz="3600" b="1" dirty="0">
                <a:latin typeface="+mn-lt"/>
                <a:cs typeface="+mn-cs"/>
              </a:rPr>
              <a:t>"0"</a:t>
            </a:r>
            <a:endParaRPr lang="th-TH" sz="3600" b="1" dirty="0">
              <a:latin typeface="+mn-lt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4000" dirty="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8" name="สี่เหลี่ยมผืนผ้า 4">
            <a:extLst>
              <a:ext uri="{FF2B5EF4-FFF2-40B4-BE49-F238E27FC236}">
                <a16:creationId xmlns:a16="http://schemas.microsoft.com/office/drawing/2014/main" id="{96DA3889-324C-4495-8656-D84CD2653D98}"/>
              </a:ext>
            </a:extLst>
          </p:cNvPr>
          <p:cNvSpPr/>
          <p:nvPr/>
        </p:nvSpPr>
        <p:spPr>
          <a:xfrm>
            <a:off x="620841" y="5373216"/>
            <a:ext cx="6955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9" name="สี่เหลี่ยมผืนผ้า 5">
            <a:extLst>
              <a:ext uri="{FF2B5EF4-FFF2-40B4-BE49-F238E27FC236}">
                <a16:creationId xmlns:a16="http://schemas.microsoft.com/office/drawing/2014/main" id="{0565BE58-5129-4064-A226-E0EFF7C85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13" y="4665663"/>
            <a:ext cx="4411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ts val="1000"/>
              </a:spcBef>
              <a:buFontTx/>
              <a:buNone/>
            </a:pPr>
            <a:r>
              <a:rPr lang="th-TH" altLang="en-US" sz="4000" b="1">
                <a:solidFill>
                  <a:srgbClr val="FF0000"/>
                </a:solidFill>
                <a:cs typeface="BrowalliaUPC" panose="020B0604020202020204" pitchFamily="34" charset="-34"/>
              </a:rPr>
              <a:t>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145286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EDE7F-278C-4A6F-BB34-CFC41736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27</a:t>
            </a:fld>
            <a:endParaRPr lang="th-TH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8F2278D-13AA-4793-AB76-74856A138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0"/>
            <a:ext cx="7129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6000" b="1">
                <a:solidFill>
                  <a:schemeClr val="bg1"/>
                </a:solidFill>
              </a:rPr>
              <a:t>รูปแบบ คำสั่ง </a:t>
            </a:r>
            <a:r>
              <a:rPr lang="en-US" altLang="en-US" sz="6000" b="1">
                <a:solidFill>
                  <a:schemeClr val="bg1"/>
                </a:solidFill>
              </a:rPr>
              <a:t>delay</a:t>
            </a:r>
            <a:endParaRPr lang="th-TH" altLang="en-US" sz="6000" b="1">
              <a:solidFill>
                <a:schemeClr val="bg1"/>
              </a:solidFill>
            </a:endParaRPr>
          </a:p>
        </p:txBody>
      </p:sp>
      <p:sp>
        <p:nvSpPr>
          <p:cNvPr id="6" name="สี่เหลี่ยมผืนผ้า 2">
            <a:extLst>
              <a:ext uri="{FF2B5EF4-FFF2-40B4-BE49-F238E27FC236}">
                <a16:creationId xmlns:a16="http://schemas.microsoft.com/office/drawing/2014/main" id="{9A609DE0-1FC5-4BA9-8586-3ADF86D35555}"/>
              </a:ext>
            </a:extLst>
          </p:cNvPr>
          <p:cNvSpPr/>
          <p:nvPr/>
        </p:nvSpPr>
        <p:spPr>
          <a:xfrm>
            <a:off x="592622" y="1904638"/>
            <a:ext cx="54168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DelayTime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7" name="สี่เหลี่ยมผืนผ้า 3">
            <a:extLst>
              <a:ext uri="{FF2B5EF4-FFF2-40B4-BE49-F238E27FC236}">
                <a16:creationId xmlns:a16="http://schemas.microsoft.com/office/drawing/2014/main" id="{9C12B1A9-4691-419D-B50F-0CC4789F2598}"/>
              </a:ext>
            </a:extLst>
          </p:cNvPr>
          <p:cNvSpPr/>
          <p:nvPr/>
        </p:nvSpPr>
        <p:spPr>
          <a:xfrm>
            <a:off x="827584" y="2612524"/>
            <a:ext cx="842493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DelayTime</a:t>
            </a:r>
            <a:r>
              <a:rPr lang="th-TH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3200" b="1" dirty="0">
                <a:highlight>
                  <a:srgbClr val="FFFFFF"/>
                </a:highlight>
                <a:latin typeface="+mj-lt"/>
                <a:cs typeface="+mn-cs"/>
              </a:rPr>
              <a:t>ค่าเวลาหน่วงหน่วยเป็นมิลลิวินาที</a:t>
            </a:r>
            <a:endParaRPr lang="th-TH" sz="3600" dirty="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9" name="สี่เหลี่ยมผืนผ้า 5">
            <a:extLst>
              <a:ext uri="{FF2B5EF4-FFF2-40B4-BE49-F238E27FC236}">
                <a16:creationId xmlns:a16="http://schemas.microsoft.com/office/drawing/2014/main" id="{5523B9B8-5A51-48F6-B0C8-B382BE9D2740}"/>
              </a:ext>
            </a:extLst>
          </p:cNvPr>
          <p:cNvSpPr/>
          <p:nvPr/>
        </p:nvSpPr>
        <p:spPr>
          <a:xfrm>
            <a:off x="620841" y="4856966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10" name="สี่เหลี่ยมผืนผ้า 6">
            <a:extLst>
              <a:ext uri="{FF2B5EF4-FFF2-40B4-BE49-F238E27FC236}">
                <a16:creationId xmlns:a16="http://schemas.microsoft.com/office/drawing/2014/main" id="{8D621A2A-F0DC-4B79-81B0-8FC36256C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13" y="4149725"/>
            <a:ext cx="4411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ts val="1000"/>
              </a:spcBef>
              <a:buFontTx/>
              <a:buNone/>
            </a:pPr>
            <a:r>
              <a:rPr lang="th-TH" altLang="en-US" sz="4000" b="1">
                <a:solidFill>
                  <a:srgbClr val="FF0000"/>
                </a:solidFill>
                <a:cs typeface="BrowalliaUPC" panose="020B0604020202020204" pitchFamily="34" charset="-34"/>
              </a:rPr>
              <a:t>ตัวอย่าง</a:t>
            </a:r>
          </a:p>
        </p:txBody>
      </p:sp>
      <p:sp>
        <p:nvSpPr>
          <p:cNvPr id="11" name="สี่เหลี่ยมผืนผ้า 7">
            <a:extLst>
              <a:ext uri="{FF2B5EF4-FFF2-40B4-BE49-F238E27FC236}">
                <a16:creationId xmlns:a16="http://schemas.microsoft.com/office/drawing/2014/main" id="{13034EE8-EF64-4C21-B490-56505130AB32}"/>
              </a:ext>
            </a:extLst>
          </p:cNvPr>
          <p:cNvSpPr/>
          <p:nvPr/>
        </p:nvSpPr>
        <p:spPr>
          <a:xfrm>
            <a:off x="827584" y="5564852"/>
            <a:ext cx="8424936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200" b="1">
                <a:highlight>
                  <a:srgbClr val="FFFFFF"/>
                </a:highlight>
                <a:latin typeface="+mj-lt"/>
                <a:cs typeface="+mn-cs"/>
              </a:rPr>
              <a:t>ค้างที่นี่นาน </a:t>
            </a:r>
            <a:r>
              <a:rPr lang="en-US" sz="3200" b="1">
                <a:highlight>
                  <a:srgbClr val="FFFFFF"/>
                </a:highlight>
                <a:latin typeface="+mj-lt"/>
                <a:cs typeface="+mn-cs"/>
              </a:rPr>
              <a:t>2 </a:t>
            </a:r>
            <a:r>
              <a:rPr lang="th-TH" sz="3200" b="1">
                <a:highlight>
                  <a:srgbClr val="FFFFFF"/>
                </a:highlight>
                <a:latin typeface="+mj-lt"/>
                <a:cs typeface="+mn-cs"/>
              </a:rPr>
              <a:t>วินาที</a:t>
            </a:r>
            <a:endParaRPr lang="th-TH" sz="360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13" name="สี่เหลี่ยมผืนผ้า 4">
            <a:extLst>
              <a:ext uri="{FF2B5EF4-FFF2-40B4-BE49-F238E27FC236}">
                <a16:creationId xmlns:a16="http://schemas.microsoft.com/office/drawing/2014/main" id="{AC79B7DB-DA59-4E8E-8272-8B76070362CC}"/>
              </a:ext>
            </a:extLst>
          </p:cNvPr>
          <p:cNvSpPr/>
          <p:nvPr/>
        </p:nvSpPr>
        <p:spPr>
          <a:xfrm>
            <a:off x="395536" y="1196752"/>
            <a:ext cx="8748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4000" b="1" dirty="0">
                <a:solidFill>
                  <a:srgbClr val="7030A0"/>
                </a:solidFill>
                <a:highlight>
                  <a:srgbClr val="FFFFFF"/>
                </a:highlight>
                <a:latin typeface="+mj-lt"/>
                <a:cs typeface="+mn-cs"/>
              </a:rPr>
              <a:t>คำสั่งหน่วงเวลาค้างที่บรรทัดนี้นานเท่าค่า </a:t>
            </a:r>
            <a:r>
              <a:rPr lang="en-US" sz="4000" b="1" dirty="0" err="1">
                <a:solidFill>
                  <a:srgbClr val="7030A0"/>
                </a:solidFill>
                <a:highlight>
                  <a:srgbClr val="FFFFFF"/>
                </a:highlight>
                <a:latin typeface="+mj-lt"/>
                <a:cs typeface="+mn-cs"/>
              </a:rPr>
              <a:t>DelayTime</a:t>
            </a:r>
            <a:endParaRPr lang="th-TH" sz="4000" b="1" dirty="0">
              <a:solidFill>
                <a:srgbClr val="7030A0"/>
              </a:solidFill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79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6BB4C-63CF-4C37-BB42-1AD55751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28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8165C2-37FD-4438-8BD2-19D962255A3D}"/>
              </a:ext>
            </a:extLst>
          </p:cNvPr>
          <p:cNvSpPr/>
          <p:nvPr/>
        </p:nvSpPr>
        <p:spPr>
          <a:xfrm>
            <a:off x="755650" y="1476375"/>
            <a:ext cx="143986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byte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007F93-3FBB-4403-9DFB-270E3A258551}"/>
              </a:ext>
            </a:extLst>
          </p:cNvPr>
          <p:cNvSpPr/>
          <p:nvPr/>
        </p:nvSpPr>
        <p:spPr>
          <a:xfrm>
            <a:off x="2733675" y="2060575"/>
            <a:ext cx="60896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0-65535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unsigned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D2E14-F7A0-4213-AD1A-3EAAC1B7CC3A}"/>
              </a:ext>
            </a:extLst>
          </p:cNvPr>
          <p:cNvSpPr/>
          <p:nvPr/>
        </p:nvSpPr>
        <p:spPr>
          <a:xfrm>
            <a:off x="755650" y="2060575"/>
            <a:ext cx="1916113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word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6D4DBF-7918-495B-80AA-09AD1BBC95EA}"/>
              </a:ext>
            </a:extLst>
          </p:cNvPr>
          <p:cNvSpPr/>
          <p:nvPr/>
        </p:nvSpPr>
        <p:spPr>
          <a:xfrm>
            <a:off x="2733675" y="1476375"/>
            <a:ext cx="565785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0-255 (unsigned char)</a:t>
            </a:r>
            <a:endParaRPr b="1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C843-216F-4CEA-B21E-9BD5713EE91C}"/>
              </a:ext>
            </a:extLst>
          </p:cNvPr>
          <p:cNvSpPr/>
          <p:nvPr/>
        </p:nvSpPr>
        <p:spPr>
          <a:xfrm>
            <a:off x="2733675" y="2646363"/>
            <a:ext cx="14335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0-1</a:t>
            </a:r>
            <a:endParaRPr b="1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162D8C-B582-4432-B9F8-ED2D7229F35F}"/>
              </a:ext>
            </a:extLst>
          </p:cNvPr>
          <p:cNvSpPr/>
          <p:nvPr/>
        </p:nvSpPr>
        <p:spPr>
          <a:xfrm>
            <a:off x="755650" y="2646363"/>
            <a:ext cx="19161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boolean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35DBB5C-5B72-417D-BC82-33497633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2646363"/>
            <a:ext cx="1504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altLang="en-US" sz="2800" b="1">
              <a:solidFill>
                <a:srgbClr val="FF0000"/>
              </a:solidFill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65E0D4E0-0976-408F-89D3-A945FFD2F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2646363"/>
            <a:ext cx="15065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altLang="en-US" sz="28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36C0F-AD67-4F84-9893-3D2A0C09DFEE}"/>
              </a:ext>
            </a:extLst>
          </p:cNvPr>
          <p:cNvSpPr/>
          <p:nvPr/>
        </p:nvSpPr>
        <p:spPr>
          <a:xfrm>
            <a:off x="2703513" y="3230563"/>
            <a:ext cx="4216400" cy="781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-32768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ถึง 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32767</a:t>
            </a:r>
            <a:endParaRPr b="1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184E0F-C013-4948-A128-69C0A3EABB46}"/>
              </a:ext>
            </a:extLst>
          </p:cNvPr>
          <p:cNvSpPr/>
          <p:nvPr/>
        </p:nvSpPr>
        <p:spPr>
          <a:xfrm>
            <a:off x="755650" y="3230563"/>
            <a:ext cx="19161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8561A4-A71F-4FBE-8C11-36A11EAB612A}"/>
              </a:ext>
            </a:extLst>
          </p:cNvPr>
          <p:cNvSpPr/>
          <p:nvPr/>
        </p:nvSpPr>
        <p:spPr>
          <a:xfrm>
            <a:off x="2703513" y="3808413"/>
            <a:ext cx="4216400" cy="781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-128 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ถึง 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127</a:t>
            </a:r>
            <a:endParaRPr b="1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465549-0815-42A4-A7EE-4F0D47B5E94A}"/>
              </a:ext>
            </a:extLst>
          </p:cNvPr>
          <p:cNvSpPr/>
          <p:nvPr/>
        </p:nvSpPr>
        <p:spPr>
          <a:xfrm>
            <a:off x="755650" y="3906838"/>
            <a:ext cx="19161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char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73856-4AD8-49C1-8159-C81F3E8905AC}"/>
              </a:ext>
            </a:extLst>
          </p:cNvPr>
          <p:cNvSpPr/>
          <p:nvPr/>
        </p:nvSpPr>
        <p:spPr>
          <a:xfrm>
            <a:off x="2703513" y="4400550"/>
            <a:ext cx="5903912" cy="781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-3.4 x 10</a:t>
            </a:r>
            <a:r>
              <a:rPr lang="en-US"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38 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ถึง</a:t>
            </a:r>
            <a:r>
              <a:rPr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3.4 x 10</a:t>
            </a:r>
            <a:r>
              <a:rPr lang="en-US"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38</a:t>
            </a:r>
            <a:r>
              <a:rPr sz="3200" b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b="1" baseline="3000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b="1" baseline="3000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3DA782-74CD-4A54-8000-15C6359905F8}"/>
              </a:ext>
            </a:extLst>
          </p:cNvPr>
          <p:cNvSpPr/>
          <p:nvPr/>
        </p:nvSpPr>
        <p:spPr>
          <a:xfrm>
            <a:off x="755650" y="4498975"/>
            <a:ext cx="1916113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float</a:t>
            </a:r>
            <a:endParaRPr b="1">
              <a:solidFill>
                <a:schemeClr val="accent1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690AA06E-4D77-4808-8C96-EBE556977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805488"/>
            <a:ext cx="8728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latin typeface="Cordia New" panose="020B0304020202020204" pitchFamily="34" charset="-34"/>
              </a:rPr>
              <a:t>หาข้อมูลเพิ่มเติมจาก reference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72519490-E0FE-4E4D-9D94-C01031BCF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3175"/>
            <a:ext cx="7129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ตัวแปรที่ใช้ใน </a:t>
            </a:r>
            <a:r>
              <a:rPr lang="en-US" altLang="en-US" sz="4800" b="1">
                <a:solidFill>
                  <a:schemeClr val="bg1"/>
                </a:solidFill>
              </a:rPr>
              <a:t>Arduino</a:t>
            </a:r>
            <a:endParaRPr lang="th-TH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40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62954-E9E4-44DD-BE9C-2035DD0B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29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9C26B18-2DF5-44D7-A3B0-2C62E26EAD9E}"/>
              </a:ext>
            </a:extLst>
          </p:cNvPr>
          <p:cNvSpPr txBox="1">
            <a:spLocks/>
          </p:cNvSpPr>
          <p:nvPr/>
        </p:nvSpPr>
        <p:spPr bwMode="auto">
          <a:xfrm>
            <a:off x="250825" y="12700"/>
            <a:ext cx="788511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rgbClr val="FFFFFF"/>
                </a:solidFill>
                <a:ea typeface="Adobe Gothic Std B" pitchFamily="34" charset="-128"/>
              </a:rPr>
              <a:t>ส่งค่าออกเอาต์พุตแบบ </a:t>
            </a:r>
            <a:r>
              <a:rPr lang="th-TH" altLang="en-US" sz="4800" b="1" dirty="0">
                <a:solidFill>
                  <a:srgbClr val="FFC000"/>
                </a:solidFill>
                <a:ea typeface="Adobe Gothic Std B" pitchFamily="34" charset="-128"/>
              </a:rPr>
              <a:t>อะนาลอก</a:t>
            </a:r>
          </a:p>
        </p:txBody>
      </p:sp>
      <p:sp>
        <p:nvSpPr>
          <p:cNvPr id="6" name="สี่เหลี่ยมผืนผ้า 4">
            <a:extLst>
              <a:ext uri="{FF2B5EF4-FFF2-40B4-BE49-F238E27FC236}">
                <a16:creationId xmlns:a16="http://schemas.microsoft.com/office/drawing/2014/main" id="{D483F1CE-B41A-4618-8E7F-BB5B34A7F92D}"/>
              </a:ext>
            </a:extLst>
          </p:cNvPr>
          <p:cNvSpPr/>
          <p:nvPr/>
        </p:nvSpPr>
        <p:spPr>
          <a:xfrm>
            <a:off x="403225" y="1230468"/>
            <a:ext cx="6647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PWM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solidFill>
                <a:prstClr val="black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43F20B6-5CC5-4294-A1F7-417B107D87AD}"/>
              </a:ext>
            </a:extLst>
          </p:cNvPr>
          <p:cNvSpPr/>
          <p:nvPr/>
        </p:nvSpPr>
        <p:spPr>
          <a:xfrm>
            <a:off x="403225" y="1801813"/>
            <a:ext cx="8424863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pin =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ตำแหน่งขา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D0-D10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PWM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= 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ค่า </a:t>
            </a:r>
            <a:r>
              <a:rPr lang="en-US" sz="36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DutyCycle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0-1023</a:t>
            </a: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แทน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0-100 %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8" name="สี่เหลี่ยมผืนผ้า 5">
            <a:extLst>
              <a:ext uri="{FF2B5EF4-FFF2-40B4-BE49-F238E27FC236}">
                <a16:creationId xmlns:a16="http://schemas.microsoft.com/office/drawing/2014/main" id="{A723D368-534F-4723-96A6-42A591684A83}"/>
              </a:ext>
            </a:extLst>
          </p:cNvPr>
          <p:cNvSpPr/>
          <p:nvPr/>
        </p:nvSpPr>
        <p:spPr>
          <a:xfrm>
            <a:off x="409575" y="3035300"/>
            <a:ext cx="8424863" cy="7699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44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ความถี่ </a:t>
            </a:r>
            <a:r>
              <a:rPr lang="en-US" sz="44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PWM </a:t>
            </a:r>
            <a:r>
              <a:rPr lang="th-TH" sz="44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ประมาณ 1</a:t>
            </a:r>
            <a:r>
              <a:rPr lang="en-US" sz="44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kHz</a:t>
            </a:r>
            <a:endParaRPr lang="th-TH" sz="4400" b="1" dirty="0">
              <a:solidFill>
                <a:srgbClr val="00B05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9" name="สี่เหลี่ยมผืนผ้า 4">
            <a:extLst>
              <a:ext uri="{FF2B5EF4-FFF2-40B4-BE49-F238E27FC236}">
                <a16:creationId xmlns:a16="http://schemas.microsoft.com/office/drawing/2014/main" id="{1AA66E4B-431C-426E-BBE5-4703C997158F}"/>
              </a:ext>
            </a:extLst>
          </p:cNvPr>
          <p:cNvSpPr/>
          <p:nvPr/>
        </p:nvSpPr>
        <p:spPr>
          <a:xfrm>
            <a:off x="410072" y="4879959"/>
            <a:ext cx="6955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analogWriteFreq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solidFill>
                <a:prstClr val="black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7395899B-16B0-4821-8DCF-1F2E4B6B6AF8}"/>
              </a:ext>
            </a:extLst>
          </p:cNvPr>
          <p:cNvSpPr txBox="1">
            <a:spLocks/>
          </p:cNvSpPr>
          <p:nvPr/>
        </p:nvSpPr>
        <p:spPr bwMode="auto">
          <a:xfrm>
            <a:off x="409575" y="3827552"/>
            <a:ext cx="8345488" cy="1008063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dirty="0">
                <a:solidFill>
                  <a:schemeClr val="bg1"/>
                </a:solidFill>
                <a:ea typeface="Adobe Gothic Std B" pitchFamily="34" charset="-128"/>
              </a:rPr>
              <a:t>ปรับค่าความถี่</a:t>
            </a:r>
            <a:endParaRPr lang="th-TH" altLang="en-US" sz="5400" b="1" dirty="0">
              <a:solidFill>
                <a:srgbClr val="FFFF00"/>
              </a:solidFill>
              <a:ea typeface="Adobe Gothic Std B" pitchFamily="34" charset="-128"/>
            </a:endParaRPr>
          </a:p>
        </p:txBody>
      </p:sp>
      <p:sp>
        <p:nvSpPr>
          <p:cNvPr id="11" name="สี่เหลี่ยมผืนผ้า 6">
            <a:extLst>
              <a:ext uri="{FF2B5EF4-FFF2-40B4-BE49-F238E27FC236}">
                <a16:creationId xmlns:a16="http://schemas.microsoft.com/office/drawing/2014/main" id="{F590D276-8C28-4B2B-B0E8-B6B74CE90BEE}"/>
              </a:ext>
            </a:extLst>
          </p:cNvPr>
          <p:cNvSpPr/>
          <p:nvPr/>
        </p:nvSpPr>
        <p:spPr>
          <a:xfrm>
            <a:off x="403225" y="5661025"/>
            <a:ext cx="8424863" cy="7699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Freq = </a:t>
            </a:r>
            <a:r>
              <a:rPr lang="th-TH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18-60</a:t>
            </a: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,</a:t>
            </a:r>
            <a:r>
              <a:rPr lang="th-TH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000 </a:t>
            </a: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Hz</a:t>
            </a:r>
            <a:endParaRPr lang="th-TH" sz="44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6552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1EA8C-5F25-4E2D-AB4C-DD2521A8725E}"/>
              </a:ext>
            </a:extLst>
          </p:cNvPr>
          <p:cNvSpPr/>
          <p:nvPr/>
        </p:nvSpPr>
        <p:spPr>
          <a:xfrm>
            <a:off x="342900" y="0"/>
            <a:ext cx="21499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60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6081C0-3DD4-4F3E-A66D-1C0F1A11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</a:t>
            </a:fld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FB813-0BB7-4A03-9E60-583222F4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0" y="1613436"/>
            <a:ext cx="6794319" cy="46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76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41810-6C32-4F30-B631-7BA39446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30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49834E6-7B88-414F-AA2B-134796F57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3175"/>
            <a:ext cx="7129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chemeClr val="bg1"/>
                </a:solidFill>
              </a:rPr>
              <a:t>PWM : Pulse Width Modulator</a:t>
            </a:r>
            <a:endParaRPr lang="th-TH" altLang="en-US" sz="4800" b="1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631358-5BBC-45D8-A5C0-859209F00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24744"/>
            <a:ext cx="6656639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สี่เหลี่ยมผืนผ้า 5">
            <a:extLst>
              <a:ext uri="{FF2B5EF4-FFF2-40B4-BE49-F238E27FC236}">
                <a16:creationId xmlns:a16="http://schemas.microsoft.com/office/drawing/2014/main" id="{5FF91F8D-298C-46C3-A30A-0F34F3A5E0A1}"/>
              </a:ext>
            </a:extLst>
          </p:cNvPr>
          <p:cNvSpPr/>
          <p:nvPr/>
        </p:nvSpPr>
        <p:spPr>
          <a:xfrm>
            <a:off x="323889" y="4581128"/>
            <a:ext cx="8494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40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DutyCycle</a:t>
            </a:r>
            <a:r>
              <a:rPr lang="en-US" sz="4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 dirty="0"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8" name="สี่เหลี่ยมผืนผ้า 6">
            <a:extLst>
              <a:ext uri="{FF2B5EF4-FFF2-40B4-BE49-F238E27FC236}">
                <a16:creationId xmlns:a16="http://schemas.microsoft.com/office/drawing/2014/main" id="{313EFC0A-1368-4C70-B908-7977207CE121}"/>
              </a:ext>
            </a:extLst>
          </p:cNvPr>
          <p:cNvSpPr/>
          <p:nvPr/>
        </p:nvSpPr>
        <p:spPr>
          <a:xfrm>
            <a:off x="539552" y="5165927"/>
            <a:ext cx="29338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4000" b="1" dirty="0">
                <a:solidFill>
                  <a:srgbClr val="0000FF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ความถี่ </a:t>
            </a:r>
            <a:r>
              <a:rPr lang="en-US" sz="4000" b="1" dirty="0">
                <a:solidFill>
                  <a:srgbClr val="0000FF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000" b="1" dirty="0">
                <a:solidFill>
                  <a:srgbClr val="FF0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Fix</a:t>
            </a:r>
            <a:r>
              <a:rPr lang="th-TH" sz="4000" b="1" dirty="0">
                <a:solidFill>
                  <a:srgbClr val="FF0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000" b="1" dirty="0">
                <a:solidFill>
                  <a:srgbClr val="FF0000"/>
                </a:solidFill>
                <a:highlight>
                  <a:srgbClr val="FFFFFF"/>
                </a:highlight>
                <a:latin typeface="Browallia New" panose="020B0604020202020204" pitchFamily="34" charset="-34"/>
                <a:cs typeface="Browallia New" panose="020B0604020202020204" pitchFamily="34" charset="-34"/>
              </a:rPr>
              <a:t> 1kHz</a:t>
            </a:r>
            <a:endParaRPr lang="th-TH" sz="40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9" name="สี่เหลี่ยมผืนผ้า 7">
            <a:extLst>
              <a:ext uri="{FF2B5EF4-FFF2-40B4-BE49-F238E27FC236}">
                <a16:creationId xmlns:a16="http://schemas.microsoft.com/office/drawing/2014/main" id="{21BAD6EE-3E43-40E6-8B7D-E6065F474631}"/>
              </a:ext>
            </a:extLst>
          </p:cNvPr>
          <p:cNvSpPr/>
          <p:nvPr/>
        </p:nvSpPr>
        <p:spPr>
          <a:xfrm>
            <a:off x="3844450" y="5865441"/>
            <a:ext cx="47756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+mn-cs"/>
              </a:rPr>
              <a:t>NodeMCU</a:t>
            </a:r>
            <a:r>
              <a:rPr lang="en-US" sz="40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+mn-cs"/>
              </a:rPr>
              <a:t> PWM </a:t>
            </a:r>
            <a:r>
              <a:rPr lang="th-TH" sz="4000" b="1" dirty="0">
                <a:solidFill>
                  <a:srgbClr val="00B05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+mn-cs"/>
              </a:rPr>
              <a:t>ทุกขา</a:t>
            </a:r>
            <a:endParaRPr lang="th-TH" sz="4000" dirty="0">
              <a:solidFill>
                <a:srgbClr val="00B050"/>
              </a:solidFill>
              <a:latin typeface="Courier New" panose="02070309020205020404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965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3C8A2-3B7B-43F1-9EAD-BE1322EC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31</a:t>
            </a:fld>
            <a:endParaRPr lang="th-TH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4010198-18C5-4F89-AACB-7E7A2C0B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" t="-861" r="63712" b="861"/>
          <a:stretch>
            <a:fillRect/>
          </a:stretch>
        </p:blipFill>
        <p:spPr bwMode="auto">
          <a:xfrm>
            <a:off x="411163" y="1276350"/>
            <a:ext cx="3097212" cy="448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F395C65-CD63-4AB0-A2B3-F15F302A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76350"/>
            <a:ext cx="45656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7141CFB6-788E-4E82-9A25-A7D9337CA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0"/>
            <a:ext cx="7129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 b="1" dirty="0">
                <a:solidFill>
                  <a:schemeClr val="bg1"/>
                </a:solidFill>
              </a:rPr>
              <a:t>ZX-LED</a:t>
            </a:r>
            <a:endParaRPr lang="th-TH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62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6E8D4-7499-421B-9531-3DEFB95D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32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62A9246-DB32-41F2-BAD2-DBB28903C54A}"/>
              </a:ext>
            </a:extLst>
          </p:cNvPr>
          <p:cNvSpPr txBox="1">
            <a:spLocks/>
          </p:cNvSpPr>
          <p:nvPr/>
        </p:nvSpPr>
        <p:spPr bwMode="auto">
          <a:xfrm>
            <a:off x="222931" y="41502"/>
            <a:ext cx="77057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dirty="0">
                <a:solidFill>
                  <a:srgbClr val="FFFFFF"/>
                </a:solidFill>
                <a:ea typeface="Adobe Gothic Std B" pitchFamily="34" charset="-128"/>
              </a:rPr>
              <a:t>ทดสอบเปลี่ยนดิวตี้ไซเกิล</a:t>
            </a:r>
            <a:endParaRPr lang="th-TH" altLang="en-US" sz="54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DF99BCC-D2AA-4B7F-A357-5BB91E97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8" y="1243053"/>
            <a:ext cx="4237672" cy="547842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</a:rPr>
              <a:t>#include "</a:t>
            </a:r>
            <a:r>
              <a:rPr lang="en-US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AXWIFI.h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</a:rPr>
              <a:t>"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rgbClr val="0099FF"/>
                </a:solidFill>
                <a:latin typeface="Courier New" panose="02070309020205020404" pitchFamily="49" charset="0"/>
              </a:rPr>
              <a:t>void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setup</a:t>
            </a:r>
            <a:r>
              <a:rPr lang="th-TH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()</a:t>
            </a:r>
            <a:r>
              <a:rPr lang="th-TH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</a:t>
            </a:r>
            <a:r>
              <a:rPr lang="en-US" altLang="en-US" sz="2000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ax.begin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</a:t>
            </a:r>
            <a:r>
              <a:rPr lang="en-US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Serial</a:t>
            </a:r>
            <a:r>
              <a:rPr lang="th-TH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begin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115200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</a:t>
            </a:r>
            <a:r>
              <a:rPr lang="en-US" altLang="en-US" sz="2000" b="1" dirty="0" err="1">
                <a:solidFill>
                  <a:srgbClr val="FF9933"/>
                </a:solidFill>
                <a:latin typeface="Courier New" panose="02070309020205020404" pitchFamily="49" charset="0"/>
              </a:rPr>
              <a:t>analogWrite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D0,127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rgbClr val="0099FF"/>
                </a:solidFill>
                <a:latin typeface="Courier New" panose="02070309020205020404" pitchFamily="49" charset="0"/>
              </a:rPr>
              <a:t>void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loop</a:t>
            </a:r>
            <a:r>
              <a:rPr lang="th-TH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()</a:t>
            </a:r>
            <a:r>
              <a:rPr lang="th-TH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{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</a:t>
            </a:r>
            <a:r>
              <a:rPr lang="en-US" altLang="en-US" sz="2000" b="1" dirty="0">
                <a:solidFill>
                  <a:srgbClr val="669900"/>
                </a:solidFill>
                <a:latin typeface="Courier New" panose="02070309020205020404" pitchFamily="49" charset="0"/>
              </a:rPr>
              <a:t>for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th-TH" altLang="en-US" sz="2000" b="1" dirty="0">
                <a:latin typeface="Courier New" panose="02070309020205020404" pitchFamily="49" charset="0"/>
              </a:rPr>
              <a:t>=</a:t>
            </a:r>
            <a:r>
              <a:rPr lang="en-US" altLang="en-US" sz="2000" b="1" dirty="0">
                <a:latin typeface="Courier New" panose="02070309020205020404" pitchFamily="49" charset="0"/>
              </a:rPr>
              <a:t>0;i&lt;1023;i</a:t>
            </a:r>
            <a:r>
              <a:rPr lang="th-TH" altLang="en-US" sz="2000" b="1" dirty="0">
                <a:latin typeface="Courier New" panose="02070309020205020404" pitchFamily="49" charset="0"/>
              </a:rPr>
              <a:t>++)</a:t>
            </a:r>
            <a:r>
              <a:rPr lang="en-US" altLang="en-US" sz="2000" b="1" dirty="0">
                <a:latin typeface="Courier New" panose="02070309020205020404" pitchFamily="49" charset="0"/>
              </a:rPr>
              <a:t>{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</a:t>
            </a:r>
            <a:r>
              <a:rPr lang="en-US" altLang="en-US" sz="2000" b="1" dirty="0" err="1">
                <a:solidFill>
                  <a:srgbClr val="FF9933"/>
                </a:solidFill>
                <a:latin typeface="Courier New" panose="02070309020205020404" pitchFamily="49" charset="0"/>
              </a:rPr>
              <a:t>analogWrite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D0,i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</a:t>
            </a:r>
            <a:r>
              <a:rPr lang="en-US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Serial</a:t>
            </a:r>
            <a:r>
              <a:rPr lang="th-TH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sz="2000" b="1" dirty="0" err="1">
                <a:solidFill>
                  <a:srgbClr val="FF9933"/>
                </a:solidFill>
                <a:latin typeface="Courier New" panose="02070309020205020404" pitchFamily="49" charset="0"/>
              </a:rPr>
              <a:t>println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</a:t>
            </a:r>
            <a:r>
              <a:rPr lang="en-US" altLang="en-US" sz="2000" b="1" dirty="0">
                <a:solidFill>
                  <a:srgbClr val="FF9933"/>
                </a:solidFill>
                <a:latin typeface="Courier New" panose="02070309020205020404" pitchFamily="49" charset="0"/>
              </a:rPr>
              <a:t>delay</a:t>
            </a:r>
            <a:r>
              <a:rPr lang="th-TH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10</a:t>
            </a:r>
            <a:r>
              <a:rPr lang="th-TH" altLang="en-US" sz="2000" b="1" dirty="0">
                <a:latin typeface="Courier New" panose="02070309020205020404" pitchFamily="49" charset="0"/>
              </a:rPr>
              <a:t>)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  <a:endParaRPr lang="th-TH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}}</a:t>
            </a:r>
            <a:endParaRPr lang="th-TH" altLang="en-US" sz="2000" b="1" dirty="0"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A2D0DD-2473-493F-BE48-E7D74AC98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13" y="1243053"/>
            <a:ext cx="2769323" cy="3692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3852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6E8D4-7499-421B-9531-3DEFB95D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33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62A9246-DB32-41F2-BAD2-DBB28903C54A}"/>
              </a:ext>
            </a:extLst>
          </p:cNvPr>
          <p:cNvSpPr txBox="1">
            <a:spLocks/>
          </p:cNvSpPr>
          <p:nvPr/>
        </p:nvSpPr>
        <p:spPr bwMode="auto">
          <a:xfrm>
            <a:off x="179388" y="34925"/>
            <a:ext cx="77057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dirty="0">
                <a:solidFill>
                  <a:srgbClr val="FFFFFF"/>
                </a:solidFill>
                <a:ea typeface="Adobe Gothic Std B" pitchFamily="34" charset="-128"/>
              </a:rPr>
              <a:t>ผลลัพธ์เปลี่ยนดิวตี้ไซเกิล</a:t>
            </a:r>
            <a:endParaRPr lang="th-TH" altLang="en-US" sz="54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0BADE-B4DA-429A-B063-6FBF0185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14" y="1158915"/>
            <a:ext cx="4628571" cy="159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CB501-0160-44E0-9286-D12F8AF31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07" y="3162836"/>
            <a:ext cx="2718933" cy="2604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3D3BF-01A7-4FB2-9B13-28C87BA0E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283" y="3162836"/>
            <a:ext cx="3695374" cy="2536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DF0A10-A0ED-4DE6-BF3B-7314F419A6E2}"/>
              </a:ext>
            </a:extLst>
          </p:cNvPr>
          <p:cNvSpPr txBox="1"/>
          <p:nvPr/>
        </p:nvSpPr>
        <p:spPr>
          <a:xfrm>
            <a:off x="1481175" y="5833131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Serial Monitor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12D09-3D7A-41DC-9423-F5E25D165E17}"/>
              </a:ext>
            </a:extLst>
          </p:cNvPr>
          <p:cNvSpPr txBox="1"/>
          <p:nvPr/>
        </p:nvSpPr>
        <p:spPr>
          <a:xfrm>
            <a:off x="5957391" y="5833131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Serial Plotter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956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3">
            <a:extLst>
              <a:ext uri="{FF2B5EF4-FFF2-40B4-BE49-F238E27FC236}">
                <a16:creationId xmlns:a16="http://schemas.microsoft.com/office/drawing/2014/main" id="{6A3C8D48-8FC0-4C9F-9BEA-4CD73558F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115888"/>
            <a:ext cx="7783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400" b="1" dirty="0">
                <a:solidFill>
                  <a:schemeClr val="bg1"/>
                </a:solidFill>
              </a:rPr>
              <a:t>การรับส่งข้อมูล </a:t>
            </a:r>
            <a:r>
              <a:rPr lang="en-US" altLang="en-US" sz="4400" b="1" dirty="0">
                <a:solidFill>
                  <a:srgbClr val="FFFF00"/>
                </a:solidFill>
              </a:rPr>
              <a:t>Serial</a:t>
            </a:r>
            <a:r>
              <a:rPr lang="en-US" altLang="en-US" sz="4400" b="1" dirty="0">
                <a:solidFill>
                  <a:schemeClr val="bg1"/>
                </a:solidFill>
              </a:rPr>
              <a:t> </a:t>
            </a:r>
            <a:r>
              <a:rPr lang="th-TH" altLang="en-US" sz="4400" b="1" dirty="0">
                <a:solidFill>
                  <a:schemeClr val="bg1"/>
                </a:solidFill>
              </a:rPr>
              <a:t>กับคอมพิวเตอร์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34196E-55E1-435D-AA71-FF924428E482}"/>
              </a:ext>
            </a:extLst>
          </p:cNvPr>
          <p:cNvSpPr/>
          <p:nvPr/>
        </p:nvSpPr>
        <p:spPr>
          <a:xfrm>
            <a:off x="536575" y="3557588"/>
            <a:ext cx="7200900" cy="26765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(78, BIN) gives "1001110"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(78, OCT) gives "116"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(78, DEC) gives "78"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(78, HEX) gives "4E"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Serial.println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(1.23456, 0) gives "1"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Serial.println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(1.23456, 2) gives "1.23"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Serial.println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+mn-cs"/>
              </a:rPr>
              <a:t>(1.23456, 4) gives "1.2346");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2E5BF41-5DFA-4F30-B4C8-4B29F7296711}"/>
              </a:ext>
            </a:extLst>
          </p:cNvPr>
          <p:cNvSpPr txBox="1">
            <a:spLocks/>
          </p:cNvSpPr>
          <p:nvPr/>
        </p:nvSpPr>
        <p:spPr>
          <a:xfrm>
            <a:off x="455613" y="949325"/>
            <a:ext cx="3660775" cy="700088"/>
          </a:xfrm>
          <a:prstGeom prst="rect">
            <a:avLst/>
          </a:prstGeom>
        </p:spPr>
        <p:txBody>
          <a:bodyPr anchor="ctr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Serial.begin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(</a:t>
            </a:r>
            <a:r>
              <a:rPr lang="en-US" sz="3200" b="1" dirty="0">
                <a:solidFill>
                  <a:srgbClr val="7030A0"/>
                </a:solidFill>
                <a:latin typeface="+mj-lt"/>
                <a:ea typeface="+mj-ea"/>
                <a:cs typeface="+mn-cs"/>
              </a:rPr>
              <a:t>BAUD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)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A64C693-B5B6-478A-A767-CC46E77FD8EC}"/>
              </a:ext>
            </a:extLst>
          </p:cNvPr>
          <p:cNvSpPr txBox="1">
            <a:spLocks/>
          </p:cNvSpPr>
          <p:nvPr/>
        </p:nvSpPr>
        <p:spPr>
          <a:xfrm>
            <a:off x="3740150" y="949325"/>
            <a:ext cx="4751388" cy="6286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เริ่มต้นใช้งานการสื่อสาร</a:t>
            </a:r>
            <a:endParaRPr lang="en-US" sz="3200" b="1" dirty="0">
              <a:solidFill>
                <a:srgbClr val="FF0000"/>
              </a:solidFill>
              <a:latin typeface="+mj-lt"/>
              <a:ea typeface="+mj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146BED-DE88-4BFC-9BFC-544709344EDB}"/>
              </a:ext>
            </a:extLst>
          </p:cNvPr>
          <p:cNvSpPr/>
          <p:nvPr/>
        </p:nvSpPr>
        <p:spPr>
          <a:xfrm>
            <a:off x="3740150" y="1402308"/>
            <a:ext cx="3744913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+mj-lt"/>
                <a:cs typeface="+mn-cs"/>
              </a:rPr>
              <a:t>BAUD </a:t>
            </a:r>
            <a:r>
              <a:rPr lang="th-TH" sz="2400" b="1" dirty="0">
                <a:solidFill>
                  <a:srgbClr val="7030A0"/>
                </a:solidFill>
                <a:latin typeface="+mj-lt"/>
                <a:cs typeface="+mn-cs"/>
              </a:rPr>
              <a:t>คือบอดเรตที่ใช้ในการสื่อสาร</a:t>
            </a:r>
            <a:endParaRPr lang="en-US" sz="2400" b="1" dirty="0">
              <a:solidFill>
                <a:srgbClr val="7030A0"/>
              </a:solidFill>
              <a:latin typeface="+mj-lt"/>
              <a:cs typeface="+mn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F4DD13E-8BEA-415B-82FD-AF2A9345B91D}"/>
              </a:ext>
            </a:extLst>
          </p:cNvPr>
          <p:cNvSpPr txBox="1">
            <a:spLocks/>
          </p:cNvSpPr>
          <p:nvPr/>
        </p:nvSpPr>
        <p:spPr>
          <a:xfrm>
            <a:off x="427038" y="1649413"/>
            <a:ext cx="3660775" cy="700087"/>
          </a:xfrm>
          <a:prstGeom prst="rect">
            <a:avLst/>
          </a:prstGeom>
        </p:spPr>
        <p:txBody>
          <a:bodyPr anchor="ctr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Serial.write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(</a:t>
            </a:r>
            <a:r>
              <a:rPr lang="en-US" sz="3200" b="1" dirty="0">
                <a:solidFill>
                  <a:srgbClr val="7030A0"/>
                </a:solidFill>
                <a:latin typeface="+mj-lt"/>
                <a:ea typeface="+mj-ea"/>
                <a:cs typeface="+mn-cs"/>
              </a:rPr>
              <a:t>1Byte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)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247EE78-6483-47DF-8493-286E058719FF}"/>
              </a:ext>
            </a:extLst>
          </p:cNvPr>
          <p:cNvSpPr txBox="1">
            <a:spLocks/>
          </p:cNvSpPr>
          <p:nvPr/>
        </p:nvSpPr>
        <p:spPr>
          <a:xfrm>
            <a:off x="3515769" y="1727994"/>
            <a:ext cx="4752975" cy="6286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ส่งข้อมูล 1 ไบต์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,</a:t>
            </a: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หรือข้อความง่ายๆ</a:t>
            </a:r>
            <a:endParaRPr lang="en-US" sz="3200" b="1" dirty="0">
              <a:solidFill>
                <a:srgbClr val="FF0000"/>
              </a:solidFill>
              <a:latin typeface="+mj-lt"/>
              <a:ea typeface="+mj-ea"/>
              <a:cs typeface="+mn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4F9282A-2E95-4C73-B739-F178A8B7969E}"/>
              </a:ext>
            </a:extLst>
          </p:cNvPr>
          <p:cNvSpPr txBox="1">
            <a:spLocks/>
          </p:cNvSpPr>
          <p:nvPr/>
        </p:nvSpPr>
        <p:spPr>
          <a:xfrm>
            <a:off x="366713" y="2246313"/>
            <a:ext cx="3660775" cy="698500"/>
          </a:xfrm>
          <a:prstGeom prst="rect">
            <a:avLst/>
          </a:prstGeom>
        </p:spPr>
        <p:txBody>
          <a:bodyPr anchor="ctr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Serial.print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(</a:t>
            </a:r>
            <a:r>
              <a:rPr lang="en-US" sz="3200" b="1" dirty="0">
                <a:solidFill>
                  <a:srgbClr val="7030A0"/>
                </a:solidFill>
                <a:latin typeface="+mj-lt"/>
                <a:ea typeface="+mj-ea"/>
                <a:cs typeface="+mn-cs"/>
              </a:rPr>
              <a:t>BAUD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)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8FB0C91-EEC8-41E8-A67E-86141D45E65D}"/>
              </a:ext>
            </a:extLst>
          </p:cNvPr>
          <p:cNvSpPr txBox="1">
            <a:spLocks/>
          </p:cNvSpPr>
          <p:nvPr/>
        </p:nvSpPr>
        <p:spPr>
          <a:xfrm>
            <a:off x="3517356" y="2287588"/>
            <a:ext cx="4751388" cy="6270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ส่งข้อความพร้อมพารามิเตอร์ต่างๆ </a:t>
            </a:r>
            <a:endParaRPr lang="en-US" sz="3200" b="1" dirty="0">
              <a:solidFill>
                <a:srgbClr val="FF0000"/>
              </a:solidFill>
              <a:latin typeface="+mj-lt"/>
              <a:ea typeface="+mj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FF043C-ECFE-48CB-8977-6B9FCD5E556A}"/>
              </a:ext>
            </a:extLst>
          </p:cNvPr>
          <p:cNvSpPr txBox="1">
            <a:spLocks/>
          </p:cNvSpPr>
          <p:nvPr/>
        </p:nvSpPr>
        <p:spPr>
          <a:xfrm>
            <a:off x="376238" y="2857500"/>
            <a:ext cx="3660775" cy="700088"/>
          </a:xfrm>
          <a:prstGeom prst="rect">
            <a:avLst/>
          </a:prstGeom>
        </p:spPr>
        <p:txBody>
          <a:bodyPr anchor="ctr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Serial.println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(</a:t>
            </a:r>
            <a:r>
              <a:rPr lang="en-US" sz="3200" b="1" dirty="0">
                <a:solidFill>
                  <a:srgbClr val="7030A0"/>
                </a:solidFill>
                <a:latin typeface="+mj-lt"/>
                <a:ea typeface="+mj-ea"/>
                <a:cs typeface="+mn-cs"/>
              </a:rPr>
              <a:t>BAUD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n-cs"/>
              </a:rPr>
              <a:t>)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91832306-5140-4C3D-A562-3C1EC02973D8}"/>
              </a:ext>
            </a:extLst>
          </p:cNvPr>
          <p:cNvSpPr txBox="1">
            <a:spLocks/>
          </p:cNvSpPr>
          <p:nvPr/>
        </p:nvSpPr>
        <p:spPr>
          <a:xfrm>
            <a:off x="3640727" y="2886597"/>
            <a:ext cx="5716588" cy="704850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ส่งข้อความพร้อมพารามิเตอร์ต่างๆ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 </a:t>
            </a:r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n-cs"/>
              </a:rPr>
              <a:t>และขึ้นบรรทัดใหม่</a:t>
            </a:r>
            <a:endParaRPr lang="en-US" sz="3200" b="1" dirty="0">
              <a:solidFill>
                <a:srgbClr val="FF0000"/>
              </a:solidFill>
              <a:latin typeface="+mj-lt"/>
              <a:ea typeface="+mj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FCDB449-8043-47B3-B51C-B802622BD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1"/>
          <a:stretch/>
        </p:blipFill>
        <p:spPr>
          <a:xfrm>
            <a:off x="5892256" y="3513659"/>
            <a:ext cx="3022369" cy="30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BF0A70-5A0D-4597-9D08-F81D838E2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9"/>
          <a:stretch/>
        </p:blipFill>
        <p:spPr>
          <a:xfrm>
            <a:off x="6176441" y="3108026"/>
            <a:ext cx="2967559" cy="3705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FB4D9-CBED-4015-B777-1F666109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35</a:t>
            </a:fld>
            <a:endParaRPr lang="th-TH"/>
          </a:p>
        </p:txBody>
      </p:sp>
      <p:sp>
        <p:nvSpPr>
          <p:cNvPr id="6" name="สี่เหลี่ยมผืนผ้า 4">
            <a:extLst>
              <a:ext uri="{FF2B5EF4-FFF2-40B4-BE49-F238E27FC236}">
                <a16:creationId xmlns:a16="http://schemas.microsoft.com/office/drawing/2014/main" id="{8560FF81-0A3A-46F0-88AC-52516F1F0922}"/>
              </a:ext>
            </a:extLst>
          </p:cNvPr>
          <p:cNvSpPr/>
          <p:nvPr/>
        </p:nvSpPr>
        <p:spPr>
          <a:xfrm>
            <a:off x="467544" y="1510993"/>
            <a:ext cx="57246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=analogRead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sz="40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40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4000">
              <a:solidFill>
                <a:prstClr val="black"/>
              </a:solidFill>
              <a:latin typeface="Courier New" panose="02070309020205020404" pitchFamily="49" charset="0"/>
              <a:cs typeface="+mn-cs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D0E985D-123F-4DCB-8F82-CB2DFF8D4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44450"/>
            <a:ext cx="71294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การอ่านค่าอนาล็อก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58DE71AA-6161-4855-9A00-42A855BEB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087563"/>
            <a:ext cx="8424862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0000"/>
                </a:solidFill>
              </a:rPr>
              <a:t>x = </a:t>
            </a:r>
            <a:r>
              <a:rPr lang="th-TH" altLang="en-US" sz="4400" b="1" dirty="0">
                <a:solidFill>
                  <a:srgbClr val="000000"/>
                </a:solidFill>
              </a:rPr>
              <a:t>ตัวแปร</a:t>
            </a:r>
            <a:r>
              <a:rPr lang="en-US" altLang="en-US" sz="4400" b="1" dirty="0">
                <a:solidFill>
                  <a:srgbClr val="000000"/>
                </a:solidFill>
              </a:rPr>
              <a:t> </a:t>
            </a:r>
            <a:r>
              <a:rPr lang="en-US" altLang="en-US" sz="4400" b="1" dirty="0" err="1">
                <a:solidFill>
                  <a:schemeClr val="accent1"/>
                </a:solidFill>
              </a:rPr>
              <a:t>int</a:t>
            </a:r>
            <a:r>
              <a:rPr lang="en-US" altLang="en-US" sz="4400" b="1" dirty="0">
                <a:solidFill>
                  <a:srgbClr val="000000"/>
                </a:solidFill>
              </a:rPr>
              <a:t> </a:t>
            </a:r>
            <a:r>
              <a:rPr lang="th-TH" altLang="en-US" sz="4400" b="1" dirty="0">
                <a:solidFill>
                  <a:srgbClr val="000000"/>
                </a:solidFill>
              </a:rPr>
              <a:t>เพื่อนำมารับค่า</a:t>
            </a:r>
            <a:r>
              <a:rPr lang="en-US" altLang="en-US" sz="4400" b="1" dirty="0">
                <a:solidFill>
                  <a:srgbClr val="0000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0000"/>
                </a:solidFill>
              </a:rPr>
              <a:t>0-1023 (10 bit)</a:t>
            </a:r>
            <a:endParaRPr lang="th-TH" altLang="en-US" sz="4400" b="1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0000"/>
                </a:solidFill>
              </a:rPr>
              <a:t>pin</a:t>
            </a:r>
            <a:r>
              <a:rPr lang="th-TH" altLang="en-US" sz="4400" b="1" dirty="0">
                <a:solidFill>
                  <a:srgbClr val="000000"/>
                </a:solidFill>
              </a:rPr>
              <a:t> </a:t>
            </a:r>
            <a:r>
              <a:rPr lang="en-US" altLang="en-US" sz="4400" b="1" dirty="0">
                <a:solidFill>
                  <a:srgbClr val="000000"/>
                </a:solidFill>
              </a:rPr>
              <a:t>= </a:t>
            </a:r>
            <a:r>
              <a:rPr lang="th-TH" altLang="en-US" sz="4400" b="1" dirty="0">
                <a:solidFill>
                  <a:srgbClr val="000000"/>
                </a:solidFill>
              </a:rPr>
              <a:t>ขาอินพุตอนาล็อก </a:t>
            </a:r>
            <a:r>
              <a:rPr lang="en-US" altLang="en-US" sz="4400" b="1" dirty="0">
                <a:solidFill>
                  <a:srgbClr val="000000"/>
                </a:solidFill>
              </a:rPr>
              <a:t>A0 </a:t>
            </a:r>
            <a:r>
              <a:rPr lang="th-TH" altLang="en-US" sz="4400" b="1" dirty="0">
                <a:solidFill>
                  <a:srgbClr val="000000"/>
                </a:solidFill>
              </a:rPr>
              <a:t>เท่านั้น</a:t>
            </a:r>
          </a:p>
        </p:txBody>
      </p:sp>
    </p:spTree>
    <p:extLst>
      <p:ext uri="{BB962C8B-B14F-4D97-AF65-F5344CB8AC3E}">
        <p14:creationId xmlns:p14="http://schemas.microsoft.com/office/powerpoint/2010/main" val="3499895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1FC2C-1960-45CF-8B04-66359C3E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36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001348FB-6419-41E8-B3AA-0C11986FBCFE}"/>
              </a:ext>
            </a:extLst>
          </p:cNvPr>
          <p:cNvSpPr txBox="1">
            <a:spLocks/>
          </p:cNvSpPr>
          <p:nvPr/>
        </p:nvSpPr>
        <p:spPr bwMode="auto">
          <a:xfrm>
            <a:off x="179388" y="34925"/>
            <a:ext cx="77057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rgbClr val="FFFFFF"/>
                </a:solidFill>
                <a:ea typeface="Adobe Gothic Std B" pitchFamily="34" charset="-128"/>
              </a:rPr>
              <a:t>ทดสอบเปลี่ยนดิวตี้ไซเคิลด้วย </a:t>
            </a:r>
            <a:r>
              <a:rPr lang="en-US" altLang="en-US" sz="4800" b="1" dirty="0">
                <a:solidFill>
                  <a:srgbClr val="FFFFFF"/>
                </a:solidFill>
                <a:ea typeface="Adobe Gothic Std B" pitchFamily="34" charset="-128"/>
              </a:rPr>
              <a:t>VR</a:t>
            </a:r>
            <a:endParaRPr lang="th-TH" altLang="en-US" sz="48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9A85A77-8FC5-4673-A8EC-069632FDA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212137"/>
            <a:ext cx="8137525" cy="3935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  <a:lvl2pPr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6699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th-TH" altLang="en-US" b="1" dirty="0">
                <a:solidFill>
                  <a:srgbClr val="FF9933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()</a:t>
            </a:r>
            <a:r>
              <a:rPr lang="en-US" altLang="en-US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 </a:t>
            </a:r>
            <a:r>
              <a:rPr lang="en-US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Serial</a:t>
            </a:r>
            <a:r>
              <a:rPr lang="th-TH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</a:t>
            </a:r>
            <a:r>
              <a:rPr lang="en-US" alt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115200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)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6699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th-TH" altLang="en-US" b="1" dirty="0">
                <a:solidFill>
                  <a:srgbClr val="FF9933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()</a:t>
            </a:r>
            <a:r>
              <a:rPr lang="en-US" altLang="en-US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anVal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=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r>
              <a:rPr lang="en-US" altLang="en-US" b="1" dirty="0" err="1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analogRead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0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)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 err="1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D0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,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anVal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)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Serial</a:t>
            </a:r>
            <a:r>
              <a:rPr lang="th-TH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en-US" b="1" dirty="0" err="1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println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(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anVal</a:t>
            </a:r>
            <a:r>
              <a:rPr lang="th-TH" altLang="en-US" b="1" dirty="0">
                <a:solidFill>
                  <a:srgbClr val="000080"/>
                </a:solidFill>
                <a:latin typeface="Courier New" pitchFamily="49" charset="0"/>
                <a:cs typeface="Angsana New" pitchFamily="18" charset="-34"/>
              </a:rPr>
              <a:t>)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th-TH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 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ngsana New" pitchFamily="18" charset="-34"/>
            </a:endParaRP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cs typeface="Angsana New" pitchFamily="18" charset="-34"/>
              </a:rPr>
              <a:t>delay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ngsana New" pitchFamily="18" charset="-34"/>
              </a:rPr>
              <a:t>(10);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779647FF-1BEC-4B2F-B3C0-0090CC53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62" y="1042988"/>
            <a:ext cx="2947988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06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1FC2C-1960-45CF-8B04-66359C3E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37</a:t>
            </a:fld>
            <a:endParaRPr lang="th-TH"/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001348FB-6419-41E8-B3AA-0C11986FBCFE}"/>
              </a:ext>
            </a:extLst>
          </p:cNvPr>
          <p:cNvSpPr txBox="1">
            <a:spLocks/>
          </p:cNvSpPr>
          <p:nvPr/>
        </p:nvSpPr>
        <p:spPr bwMode="auto">
          <a:xfrm>
            <a:off x="179388" y="34925"/>
            <a:ext cx="77057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dirty="0">
                <a:solidFill>
                  <a:srgbClr val="FFFFFF"/>
                </a:solidFill>
                <a:ea typeface="Adobe Gothic Std B" pitchFamily="34" charset="-128"/>
              </a:rPr>
              <a:t>แสดงออกบนหน้าจอ </a:t>
            </a:r>
            <a:r>
              <a:rPr lang="en-US" altLang="en-US" sz="5400" b="1" dirty="0">
                <a:solidFill>
                  <a:srgbClr val="FFFFFF"/>
                </a:solidFill>
                <a:ea typeface="Adobe Gothic Std B" pitchFamily="34" charset="-128"/>
              </a:rPr>
              <a:t>OLED</a:t>
            </a:r>
            <a:endParaRPr lang="th-TH" altLang="en-US" sz="5400" b="1" dirty="0">
              <a:solidFill>
                <a:srgbClr val="FFC000"/>
              </a:solidFill>
              <a:ea typeface="Adobe Gothic Std B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1A6A7-3F18-4E50-947A-A720F4A32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>
          <a:xfrm>
            <a:off x="4795701" y="1042988"/>
            <a:ext cx="4348299" cy="5359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12807-D755-4C4E-96A9-C6FE91DE01F8}"/>
              </a:ext>
            </a:extLst>
          </p:cNvPr>
          <p:cNvSpPr txBox="1"/>
          <p:nvPr/>
        </p:nvSpPr>
        <p:spPr>
          <a:xfrm>
            <a:off x="304137" y="1262743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แบบทดสอบ</a:t>
            </a:r>
            <a:endParaRPr lang="th-TH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482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A1145-4458-462C-9D51-A2CEEB93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38</a:t>
            </a:fld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2D1DA-3D50-458C-B213-C716498915E1}"/>
              </a:ext>
            </a:extLst>
          </p:cNvPr>
          <p:cNvSpPr/>
          <p:nvPr/>
        </p:nvSpPr>
        <p:spPr>
          <a:xfrm>
            <a:off x="550273" y="1275934"/>
            <a:ext cx="820184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ax.OledSetTextSize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anVal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ax.OledSetText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anVal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ax.OledShow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anVal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anVal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64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77EC8-4E53-46EE-8E17-0B0ADDA539AF}"/>
              </a:ext>
            </a:extLst>
          </p:cNvPr>
          <p:cNvSpPr/>
          <p:nvPr/>
        </p:nvSpPr>
        <p:spPr>
          <a:xfrm>
            <a:off x="336362" y="116294"/>
            <a:ext cx="6627135" cy="81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การใช้งาน </a:t>
            </a:r>
            <a:r>
              <a:rPr lang="en-US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AX-</a:t>
            </a:r>
            <a:r>
              <a:rPr lang="en-US" sz="44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WiFi</a:t>
            </a:r>
            <a:r>
              <a:rPr lang="en-US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เชื่อมต่อ</a:t>
            </a:r>
            <a:r>
              <a:rPr lang="en-US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App </a:t>
            </a:r>
            <a:r>
              <a:rPr lang="en-US" sz="44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3200" b="1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C6484-79FE-4A13-BF3D-BF569662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19" y="2697480"/>
            <a:ext cx="2080396" cy="2080396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37D914C-587C-4550-B3D7-D0F5AA7DDC6C}"/>
              </a:ext>
            </a:extLst>
          </p:cNvPr>
          <p:cNvCxnSpPr/>
          <p:nvPr/>
        </p:nvCxnSpPr>
        <p:spPr>
          <a:xfrm>
            <a:off x="4258491" y="3204755"/>
            <a:ext cx="1219200" cy="914400"/>
          </a:xfrm>
          <a:prstGeom prst="bentConnector3">
            <a:avLst/>
          </a:prstGeom>
          <a:ln w="1047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639F7-B8DF-4808-A27B-12FFFD65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39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63910-D4D9-4252-A07E-CFA7C4399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2" y="1779247"/>
            <a:ext cx="3765415" cy="37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218B8-DBFE-47B5-BFC9-F09EB4BE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</a:t>
            </a:fld>
            <a:endParaRPr lang="th-TH"/>
          </a:p>
        </p:txBody>
      </p:sp>
      <p:pic>
        <p:nvPicPr>
          <p:cNvPr id="5" name="Picture 2" descr="http://www.seeedstudio.com/depot/images/113990105%201.jpg">
            <a:extLst>
              <a:ext uri="{FF2B5EF4-FFF2-40B4-BE49-F238E27FC236}">
                <a16:creationId xmlns:a16="http://schemas.microsoft.com/office/drawing/2014/main" id="{AD65D8E8-511A-43C2-81DC-E9DCA70A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8640" r="10080" b="10172"/>
          <a:stretch>
            <a:fillRect/>
          </a:stretch>
        </p:blipFill>
        <p:spPr bwMode="auto">
          <a:xfrm rot="21445516">
            <a:off x="527050" y="1333500"/>
            <a:ext cx="3587750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cc.lnwfile.com/_/cc/_raw/ur/dx/hm.jpg">
            <a:extLst>
              <a:ext uri="{FF2B5EF4-FFF2-40B4-BE49-F238E27FC236}">
                <a16:creationId xmlns:a16="http://schemas.microsoft.com/office/drawing/2014/main" id="{04D7B487-3423-4DF5-854D-EF17FB5D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-103188" y="3724275"/>
            <a:ext cx="388937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C3F4A15C-97C3-4E92-909E-584F1633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-184150"/>
            <a:ext cx="48021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NodeMCU-12E</a:t>
            </a:r>
            <a:endParaRPr kumimoji="0" lang="th-TH" altLang="en-US" sz="8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23389-75B8-40AF-AB34-813551447E95}"/>
              </a:ext>
            </a:extLst>
          </p:cNvPr>
          <p:cNvSpPr txBox="1"/>
          <p:nvPr/>
        </p:nvSpPr>
        <p:spPr>
          <a:xfrm>
            <a:off x="4116388" y="908050"/>
            <a:ext cx="5032375" cy="5694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>
              <a:defRPr/>
            </a:pPr>
            <a:r>
              <a:rPr lang="en-US" sz="4000" b="1" dirty="0">
                <a:solidFill>
                  <a:srgbClr val="F79646"/>
                </a:solidFill>
                <a:latin typeface="Browallia New"/>
                <a:cs typeface="Browallia New"/>
              </a:rPr>
              <a:t>ESP8266-12E (ESP8266EX)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MCU 32 BIT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หน่วยความจำ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4 </a:t>
            </a:r>
            <a:r>
              <a:rPr lang="en-US" sz="3600" b="1" dirty="0" err="1">
                <a:solidFill>
                  <a:srgbClr val="00B0F0"/>
                </a:solidFill>
                <a:latin typeface="Browallia New"/>
                <a:cs typeface="Browallia New"/>
              </a:rPr>
              <a:t>MByte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 (12E) 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RAM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ประมาณ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112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</a:t>
            </a:r>
            <a:r>
              <a:rPr lang="en-US" sz="3600" b="1" dirty="0" err="1">
                <a:solidFill>
                  <a:srgbClr val="00B0F0"/>
                </a:solidFill>
                <a:latin typeface="Browallia New"/>
                <a:cs typeface="Browallia New"/>
              </a:rPr>
              <a:t>kByte</a:t>
            </a:r>
            <a:endParaRPr lang="th-TH" sz="3600" b="1" dirty="0">
              <a:solidFill>
                <a:srgbClr val="00B0F0"/>
              </a:solidFill>
              <a:latin typeface="Browallia New"/>
              <a:cs typeface="Browallia New"/>
            </a:endParaRP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WIFI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ในตัว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USB 2 Serial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สำหรับดาวน์โหลด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ใช้ไฟเลี้ยงผ่านพอร์ต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USB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ได้</a:t>
            </a:r>
            <a:endParaRPr lang="en-US" sz="3600" b="1" dirty="0">
              <a:solidFill>
                <a:srgbClr val="00B0F0"/>
              </a:solidFill>
              <a:latin typeface="Browallia New"/>
              <a:cs typeface="Browallia New"/>
            </a:endParaRPr>
          </a:p>
          <a:p>
            <a:pPr defTabSz="914400">
              <a:defRPr/>
            </a:pP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ดาวน์โหลดผ่าน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USB</a:t>
            </a:r>
            <a:endParaRPr lang="th-TH" sz="3600" b="1" dirty="0">
              <a:solidFill>
                <a:srgbClr val="00B0F0"/>
              </a:solidFill>
              <a:latin typeface="Browallia New"/>
              <a:cs typeface="Browallia New"/>
            </a:endParaRP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00B0F0"/>
                </a:solidFill>
                <a:latin typeface="Browallia New"/>
                <a:cs typeface="Browallia New"/>
              </a:rPr>
              <a:t>GPIO 16 </a:t>
            </a: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ขา</a:t>
            </a:r>
          </a:p>
          <a:p>
            <a:pPr defTabSz="914400">
              <a:defRPr/>
            </a:pPr>
            <a:r>
              <a:rPr lang="th-TH" sz="3600" b="1" dirty="0">
                <a:solidFill>
                  <a:srgbClr val="00B0F0"/>
                </a:solidFill>
                <a:latin typeface="Browallia New"/>
                <a:cs typeface="Browallia New"/>
              </a:rPr>
              <a:t>  </a:t>
            </a:r>
            <a:r>
              <a:rPr lang="en-US" sz="3600" b="1" dirty="0">
                <a:solidFill>
                  <a:srgbClr val="FF0000"/>
                </a:solidFill>
                <a:latin typeface="Browallia New"/>
                <a:cs typeface="Browallia New"/>
              </a:rPr>
              <a:t>ANALOG </a:t>
            </a:r>
            <a:r>
              <a:rPr lang="th-TH" sz="3600" b="1" dirty="0">
                <a:solidFill>
                  <a:srgbClr val="FF0000"/>
                </a:solidFill>
                <a:latin typeface="Browallia New"/>
                <a:cs typeface="Browallia New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Browallia New"/>
                <a:cs typeface="Browallia New"/>
              </a:rPr>
              <a:t>1 </a:t>
            </a:r>
            <a:r>
              <a:rPr lang="th-TH" sz="3600" b="1" dirty="0">
                <a:solidFill>
                  <a:srgbClr val="FF0000"/>
                </a:solidFill>
                <a:latin typeface="Browallia New"/>
                <a:cs typeface="Browallia New"/>
              </a:rPr>
              <a:t>ช่อง</a:t>
            </a:r>
          </a:p>
        </p:txBody>
      </p:sp>
    </p:spTree>
    <p:extLst>
      <p:ext uri="{BB962C8B-B14F-4D97-AF65-F5344CB8AC3E}">
        <p14:creationId xmlns:p14="http://schemas.microsoft.com/office/powerpoint/2010/main" val="3321951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F5FA5-360E-46E4-88C0-4AB637B7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40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749C1-CE29-4241-9B07-53B33189CE41}"/>
              </a:ext>
            </a:extLst>
          </p:cNvPr>
          <p:cNvSpPr/>
          <p:nvPr/>
        </p:nvSpPr>
        <p:spPr>
          <a:xfrm>
            <a:off x="487301" y="109249"/>
            <a:ext cx="20329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App </a:t>
            </a:r>
            <a:r>
              <a:rPr lang="en-US" sz="44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02258-CF71-4902-B602-203F36038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34" y="768873"/>
            <a:ext cx="957943" cy="957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AF6B8-0F3E-48E0-AF1E-D88234DDF1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83" y="2833371"/>
            <a:ext cx="3304974" cy="35229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0CC0A5-BA28-42ED-A1F7-7DD206CC6DF8}"/>
              </a:ext>
            </a:extLst>
          </p:cNvPr>
          <p:cNvSpPr/>
          <p:nvPr/>
        </p:nvSpPr>
        <p:spPr>
          <a:xfrm>
            <a:off x="404948" y="1247845"/>
            <a:ext cx="7728858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Blynk</a:t>
            </a:r>
            <a:r>
              <a:rPr lang="en-US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เป็นอีกหนึ่งผู้ที่ให้บริการเกี่ยวกับ </a:t>
            </a:r>
            <a:r>
              <a:rPr lang="en-US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IoT </a:t>
            </a:r>
            <a:r>
              <a:rPr lang="th-TH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ที่มาพร้อมแอพพลิเคชั่นบนสมาร์ทโฟนสามารถสร้างหน้าควบคุมได้ง่าย ให้ใช้ฟรี 2000 พลังงานจะลดลงเลื่อยๆเมื่อเรียกใช้ </a:t>
            </a:r>
            <a:r>
              <a:rPr lang="en-US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Widget </a:t>
            </a:r>
            <a:r>
              <a:rPr lang="th-TH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แต่ละ </a:t>
            </a:r>
            <a:r>
              <a:rPr lang="en-US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Widget </a:t>
            </a:r>
            <a:r>
              <a:rPr lang="th-TH" sz="28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จะใช้พลังงานไม่เท่ากัน</a:t>
            </a:r>
            <a:endParaRPr lang="en-US" b="1" dirty="0">
              <a:effectLst/>
              <a:latin typeface="Browallia New" panose="020B0604020202020204" pitchFamily="34" charset="-34"/>
              <a:ea typeface="Times New Roman" panose="02020603050405020304" pitchFamily="18" charset="0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57255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1A3321-3C6D-4D34-90AD-7375EEF5D76B}"/>
              </a:ext>
            </a:extLst>
          </p:cNvPr>
          <p:cNvSpPr/>
          <p:nvPr/>
        </p:nvSpPr>
        <p:spPr>
          <a:xfrm>
            <a:off x="467925" y="65710"/>
            <a:ext cx="37561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>
                <a:solidFill>
                  <a:schemeClr val="bg1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ติดตั้งไลบรารี่ </a:t>
            </a:r>
            <a:r>
              <a:rPr lang="en-US" sz="48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Blynk</a:t>
            </a:r>
            <a:r>
              <a:rPr lang="en-US" sz="4800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E45D9-4CC8-46A5-BCEB-0F5B940736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6" y="3013997"/>
            <a:ext cx="6335576" cy="35733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923EE-2F39-4155-9203-1734D3C80A71}"/>
              </a:ext>
            </a:extLst>
          </p:cNvPr>
          <p:cNvSpPr/>
          <p:nvPr/>
        </p:nvSpPr>
        <p:spPr>
          <a:xfrm>
            <a:off x="226423" y="1356249"/>
            <a:ext cx="87608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เปิดโปรแกรม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Arduino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ไปที่แถบเมนู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Sketch &gt; Include Library &gt; Manager Libraries...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พิมพ์ข้อความว่า </a:t>
            </a:r>
            <a:r>
              <a:rPr lang="en-US" sz="3200" b="1" dirty="0" err="1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Blynk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ดังรูปจากนั้นกดปุ่ม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Install </a:t>
            </a:r>
            <a:r>
              <a:rPr lang="th-TH" sz="3200" b="1">
                <a:solidFill>
                  <a:srgbClr val="24292E"/>
                </a:solidFill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เพื่อติดตั้งไลบรารี่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328FD1-2061-4B5A-A98B-75D21B93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747" y="719440"/>
            <a:ext cx="548721" cy="548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77C8D6-FBF7-405F-B459-DAE871ADC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677570"/>
            <a:ext cx="632460" cy="63246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520EBD-6123-47FB-A272-11029E00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7894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77EC8-4E53-46EE-8E17-0B0ADDA539AF}"/>
              </a:ext>
            </a:extLst>
          </p:cNvPr>
          <p:cNvSpPr/>
          <p:nvPr/>
        </p:nvSpPr>
        <p:spPr>
          <a:xfrm>
            <a:off x="458242" y="89630"/>
            <a:ext cx="5732660" cy="81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ขั้นตอนการลงทะเบียนใช้งาน </a:t>
            </a:r>
            <a:r>
              <a:rPr lang="en-US" sz="44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3200" b="1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C6484-79FE-4A13-BF3D-BF569662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22" y="777620"/>
            <a:ext cx="751033" cy="7510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3FDD5D-EA07-4878-81C3-9E4AC29B0A48}"/>
              </a:ext>
            </a:extLst>
          </p:cNvPr>
          <p:cNvGrpSpPr/>
          <p:nvPr/>
        </p:nvGrpSpPr>
        <p:grpSpPr>
          <a:xfrm>
            <a:off x="383178" y="1227909"/>
            <a:ext cx="3352800" cy="5128442"/>
            <a:chOff x="452845" y="1193076"/>
            <a:chExt cx="3298491" cy="4775199"/>
          </a:xfrm>
        </p:grpSpPr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ADBE9754-5A75-4A21-B03B-3808BC581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845" y="1193076"/>
              <a:ext cx="3298491" cy="47751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เปิด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App </a:t>
              </a:r>
              <a:r>
                <a:rPr lang="en-US" sz="2400" b="1" dirty="0" err="1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Blynk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เพื่อลงทะเบียนเข้าใช้งาน ด้วย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Facebook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หรือ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Email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ผู้ลงทะเบียนจำเป็นจะต้องมี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Email</a:t>
              </a:r>
              <a:endParaRPr lang="en-US" sz="1600" b="1" dirty="0">
                <a:effectLst/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Cordia New" panose="020B0304020202020204" pitchFamily="34" charset="-34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H SarabunPSK" panose="020B0500040200020003" pitchFamily="34" charset="-34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FAE3A8-AA15-49B2-93B7-5C6679DD05E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579" y="2744922"/>
              <a:ext cx="1739900" cy="3092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3B243-B777-42C9-B12C-2C9BE83AB76E}"/>
              </a:ext>
            </a:extLst>
          </p:cNvPr>
          <p:cNvGrpSpPr/>
          <p:nvPr/>
        </p:nvGrpSpPr>
        <p:grpSpPr>
          <a:xfrm>
            <a:off x="5085806" y="1231516"/>
            <a:ext cx="2960912" cy="5128440"/>
            <a:chOff x="4180463" y="1233524"/>
            <a:chExt cx="2684458" cy="4649608"/>
          </a:xfrm>
        </p:grpSpPr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4BCC663C-8B95-466A-992C-03A575150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463" y="1233524"/>
              <a:ext cx="2684458" cy="46496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3200" b="1" dirty="0"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เ</a:t>
              </a:r>
              <a:r>
                <a:rPr lang="th-TH" sz="32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ลือก </a:t>
              </a:r>
              <a:r>
                <a:rPr lang="en-US" sz="32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New Project</a:t>
              </a:r>
              <a:endParaRPr lang="en-US" sz="2000" b="1" dirty="0">
                <a:effectLst/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135AAB-AFCF-4261-8356-080B36EF02FD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118" y="2701322"/>
              <a:ext cx="1708150" cy="3054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115E3-6892-406E-A3A0-F92FA347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42</a:t>
            </a:fld>
            <a:endParaRPr lang="th-TH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CE45724-9D38-4EDE-B26A-9B9D413273F9}"/>
              </a:ext>
            </a:extLst>
          </p:cNvPr>
          <p:cNvSpPr/>
          <p:nvPr/>
        </p:nvSpPr>
        <p:spPr>
          <a:xfrm>
            <a:off x="3910149" y="3429000"/>
            <a:ext cx="107686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3207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77EC8-4E53-46EE-8E17-0B0ADDA539AF}"/>
              </a:ext>
            </a:extLst>
          </p:cNvPr>
          <p:cNvSpPr/>
          <p:nvPr/>
        </p:nvSpPr>
        <p:spPr>
          <a:xfrm>
            <a:off x="432116" y="75957"/>
            <a:ext cx="5732660" cy="81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ขั้นตอนการลงทะเบียนใช้งาน </a:t>
            </a:r>
            <a:r>
              <a:rPr lang="en-US" sz="44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3200" b="1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C6484-79FE-4A13-BF3D-BF569662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22" y="777620"/>
            <a:ext cx="751033" cy="7510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F9455-E791-4C64-B613-0CCB1B92AADF}"/>
              </a:ext>
            </a:extLst>
          </p:cNvPr>
          <p:cNvGrpSpPr/>
          <p:nvPr/>
        </p:nvGrpSpPr>
        <p:grpSpPr>
          <a:xfrm>
            <a:off x="1096778" y="1367382"/>
            <a:ext cx="7054444" cy="4597834"/>
            <a:chOff x="0" y="0"/>
            <a:chExt cx="5729605" cy="3949065"/>
          </a:xfrm>
        </p:grpSpPr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96467A16-4551-42A6-9A0C-7FE24CFCD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5729605" cy="39490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</p:txBody>
        </p:sp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8129BB42-9E0A-458D-816B-308489692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7450" y="1022350"/>
              <a:ext cx="3035300" cy="17773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000" b="1" u="sng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ตั้งชื่อ </a:t>
              </a:r>
              <a:r>
                <a:rPr lang="en-US" sz="2000" b="1" u="sng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Project</a:t>
              </a:r>
              <a:r>
                <a:rPr lang="en-US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= </a:t>
              </a:r>
              <a:r>
                <a:rPr lang="en-US" sz="2000" dirty="0" err="1"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Iot</a:t>
              </a:r>
              <a:r>
                <a:rPr lang="en-US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(</a:t>
              </a:r>
              <a:r>
                <a:rPr lang="th-TH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ตามต้องการ</a:t>
              </a:r>
              <a:r>
                <a:rPr lang="en-US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)</a:t>
              </a:r>
              <a:endParaRPr lang="en-US" sz="1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Choose Device</a:t>
              </a:r>
              <a:r>
                <a:rPr lang="en-US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= ESP8266</a:t>
              </a:r>
              <a:endParaRPr lang="en-US" sz="1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Connection Type</a:t>
              </a:r>
              <a:r>
                <a:rPr lang="en-US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= </a:t>
              </a:r>
              <a:r>
                <a:rPr lang="en-US" sz="2000" dirty="0" err="1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WiFi</a:t>
              </a:r>
              <a:endParaRPr lang="en-US" sz="1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Theme</a:t>
              </a:r>
              <a:r>
                <a:rPr lang="en-US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= (Dark:</a:t>
              </a:r>
              <a:r>
                <a:rPr lang="th-TH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เข้ม</a:t>
              </a:r>
              <a:r>
                <a:rPr lang="en-US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,Light:</a:t>
              </a:r>
              <a:r>
                <a:rPr lang="th-TH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สว่าง</a:t>
              </a:r>
              <a:r>
                <a:rPr lang="en-US" sz="20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)</a:t>
              </a:r>
              <a:endParaRPr lang="en-US" sz="1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</p:txBody>
        </p:sp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164465BC-6980-4767-9967-E5EF89F22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6094" y="182747"/>
              <a:ext cx="3369042" cy="6568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3.</a:t>
              </a:r>
              <a:r>
                <a:rPr lang="th-TH" sz="20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ตั้งค่า </a:t>
              </a:r>
              <a:r>
                <a:rPr lang="en-US" sz="20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Project</a:t>
              </a:r>
              <a:r>
                <a:rPr lang="th-TH" sz="20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 เมื่อเสร็จแล้วให้คลิกปุ่ม </a:t>
              </a:r>
              <a:r>
                <a:rPr lang="en-US" sz="20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Create</a:t>
              </a:r>
              <a:endParaRPr lang="en-US" sz="1400" b="1" dirty="0">
                <a:effectLst/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5F77E-FE5A-4A57-84D0-BD38A278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43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DECA1-C140-4B9C-8FEE-6AF172E3C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71" y="1545092"/>
            <a:ext cx="2318694" cy="4122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57002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E1EE63-01EB-4441-80F7-E8A2E7099F5F}"/>
              </a:ext>
            </a:extLst>
          </p:cNvPr>
          <p:cNvGrpSpPr/>
          <p:nvPr/>
        </p:nvGrpSpPr>
        <p:grpSpPr>
          <a:xfrm>
            <a:off x="953456" y="1733141"/>
            <a:ext cx="7657861" cy="4754745"/>
            <a:chOff x="1882775" y="1759267"/>
            <a:chExt cx="5378450" cy="3339465"/>
          </a:xfrm>
        </p:grpSpPr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F9635701-FD11-4772-8E30-36071220C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775" y="1759267"/>
              <a:ext cx="5378450" cy="3339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3C503B29-63CA-4556-9B91-D93ED2709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3025" y="2756217"/>
              <a:ext cx="3310798" cy="11192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4.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คลิกที่ปุ่ม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OK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เพื่อส่ง </a:t>
              </a:r>
              <a:r>
                <a:rPr lang="en-US" sz="2400" b="1" dirty="0" err="1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Auth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 Token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ไปยัง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Email </a:t>
              </a:r>
              <a:endParaRPr lang="en-US" sz="1600" b="1" dirty="0">
                <a:effectLst/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 err="1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Auth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 Token </a:t>
              </a:r>
              <a:r>
                <a:rPr lang="th-TH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จะต้องนำไปใส่ไว้ในโปรแกรมที่เราได้เขียนบนโปรแกรม </a:t>
              </a:r>
              <a:r>
                <a:rPr lang="en-US" sz="2400" b="1" dirty="0">
                  <a:effectLst/>
                  <a:latin typeface="Browallia New" panose="020B0604020202020204" pitchFamily="34" charset="-34"/>
                  <a:ea typeface="Times New Roman" panose="02020603050405020304" pitchFamily="18" charset="0"/>
                  <a:cs typeface="Browallia New" panose="020B0604020202020204" pitchFamily="34" charset="-34"/>
                </a:rPr>
                <a:t>Arduino</a:t>
              </a:r>
              <a:endParaRPr lang="en-US" sz="1600" b="1" dirty="0">
                <a:effectLst/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Cordia New" panose="020B0304020202020204" pitchFamily="34" charset="-34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ordia New" panose="020B0304020202020204" pitchFamily="34" charset="-34"/>
                </a:rPr>
                <a:t> 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CC441C-2E75-4F5B-9F8D-7F419515643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475" y="1892299"/>
              <a:ext cx="1720850" cy="30734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2FD71BA-1557-4094-ACE0-73F07CF5E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99" y="795037"/>
            <a:ext cx="751033" cy="7510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F30519-3843-4647-8B24-B4402B9C5F35}"/>
              </a:ext>
            </a:extLst>
          </p:cNvPr>
          <p:cNvSpPr/>
          <p:nvPr/>
        </p:nvSpPr>
        <p:spPr>
          <a:xfrm>
            <a:off x="425725" y="122960"/>
            <a:ext cx="5732660" cy="81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ขั้นตอนการลงทะเบียนใช้งาน </a:t>
            </a:r>
            <a:r>
              <a:rPr lang="en-US" sz="44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3200" b="1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06111-2CD9-48B7-B005-8D1B932A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4835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39063D-4E00-4478-9DD4-97258D83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96" y="2076719"/>
            <a:ext cx="2799822" cy="45685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FA865-63EE-48FF-9E01-7757DB5232E6}"/>
              </a:ext>
            </a:extLst>
          </p:cNvPr>
          <p:cNvSpPr/>
          <p:nvPr/>
        </p:nvSpPr>
        <p:spPr>
          <a:xfrm>
            <a:off x="425649" y="129052"/>
            <a:ext cx="5235729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0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ขั้นตอนการลงทะเบียนใช้งาน </a:t>
            </a:r>
            <a:r>
              <a:rPr lang="en-US" sz="40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800" b="1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F94A135-BC27-47D8-943C-60FE47CCE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694" y="1310448"/>
            <a:ext cx="4933406" cy="5533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5.</a:t>
            </a:r>
            <a:r>
              <a:rPr lang="th-TH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รายละเอียดปุ่มที่สำคัญต่อการสร้างหน้าควบคุม</a:t>
            </a:r>
            <a:endParaRPr lang="en-US" sz="12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</p:txBody>
      </p:sp>
      <p:sp>
        <p:nvSpPr>
          <p:cNvPr id="9" name="AutoShape 16">
            <a:extLst>
              <a:ext uri="{FF2B5EF4-FFF2-40B4-BE49-F238E27FC236}">
                <a16:creationId xmlns:a16="http://schemas.microsoft.com/office/drawing/2014/main" id="{903A7C07-248F-49E1-8AE6-735C02619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518" y="4278543"/>
            <a:ext cx="2375481" cy="573814"/>
          </a:xfrm>
          <a:prstGeom prst="wedgeRoundRectCallout">
            <a:avLst>
              <a:gd name="adj1" fmla="val -6700"/>
              <a:gd name="adj2" fmla="val -370107"/>
              <a:gd name="adj3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ปุ่มตั้งค่าและแก้ไข </a:t>
            </a:r>
            <a:r>
              <a:rPr lang="en-US" sz="2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Project 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B6E4AFC8-E679-4B8E-B22E-C820A181E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5397" y="3340677"/>
            <a:ext cx="1474437" cy="703713"/>
          </a:xfrm>
          <a:prstGeom prst="wedgeRoundRectCallout">
            <a:avLst>
              <a:gd name="adj1" fmla="val -76921"/>
              <a:gd name="adj2" fmla="val -178042"/>
              <a:gd name="adj3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ปุ่มเพิ่ม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Widget </a:t>
            </a:r>
          </a:p>
        </p:txBody>
      </p:sp>
      <p:sp>
        <p:nvSpPr>
          <p:cNvPr id="7" name="AutoShape 13">
            <a:extLst>
              <a:ext uri="{FF2B5EF4-FFF2-40B4-BE49-F238E27FC236}">
                <a16:creationId xmlns:a16="http://schemas.microsoft.com/office/drawing/2014/main" id="{4A9C3585-CFCB-46AD-B2D5-2B5FBE2859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45383" y="2499199"/>
            <a:ext cx="1431991" cy="411057"/>
          </a:xfrm>
          <a:prstGeom prst="wedgeRoundRectCallout">
            <a:avLst>
              <a:gd name="adj1" fmla="val -100134"/>
              <a:gd name="adj2" fmla="val 76630"/>
              <a:gd name="adj3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ปุ่มเริ่มทำงานทำงาน</a:t>
            </a:r>
            <a:endParaRPr lang="en-US" sz="1100" dirty="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F38CE-D022-42E2-A0B8-EA516B6D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99" y="795037"/>
            <a:ext cx="751033" cy="7510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07CF9-3397-40C5-829E-72F65373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3844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88F589-5763-4B72-95BE-69E9E2736B1A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65BE7-7A12-4B65-A735-5E841BE3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8" y="701576"/>
            <a:ext cx="751033" cy="751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D26F0B-9B4E-4FC1-9678-BC21EA7E22ED}"/>
              </a:ext>
            </a:extLst>
          </p:cNvPr>
          <p:cNvSpPr/>
          <p:nvPr/>
        </p:nvSpPr>
        <p:spPr>
          <a:xfrm>
            <a:off x="3365866" y="1558629"/>
            <a:ext cx="5529943" cy="1380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b="1" u="sng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การต่อวงจร</a:t>
            </a:r>
            <a:endParaRPr lang="en-US" sz="1600" b="1" dirty="0">
              <a:latin typeface="Browallia New" panose="020B0604020202020204" pitchFamily="34" charset="-34"/>
              <a:ea typeface="Times New Roman" panose="02020603050405020304" pitchFamily="18" charset="0"/>
              <a:cs typeface="Browallia New" panose="020B06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		</a:t>
            </a:r>
            <a:r>
              <a:rPr lang="th-TH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ต่อ</a:t>
            </a:r>
            <a:r>
              <a:rPr lang="en-US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 ZX-LED </a:t>
            </a:r>
            <a:r>
              <a:rPr lang="th-TH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เข้ากับ </a:t>
            </a:r>
            <a:r>
              <a:rPr lang="en-US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AX-</a:t>
            </a:r>
            <a:r>
              <a:rPr lang="en-US" sz="2400" b="1" dirty="0" err="1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WiFi</a:t>
            </a:r>
            <a:r>
              <a:rPr lang="en-US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 </a:t>
            </a:r>
            <a:r>
              <a:rPr lang="th-TH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ให้ต่อสายสัญญาณเข้ากับขา </a:t>
            </a:r>
            <a:r>
              <a:rPr lang="en-US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GPIO</a:t>
            </a:r>
            <a:r>
              <a:rPr lang="th-TH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16 หรือ </a:t>
            </a:r>
            <a:r>
              <a:rPr lang="en-US" sz="2400" b="1" dirty="0">
                <a:latin typeface="Browallia New" panose="020B0604020202020204" pitchFamily="34" charset="-34"/>
                <a:ea typeface="Times New Roman" panose="02020603050405020304" pitchFamily="18" charset="0"/>
                <a:cs typeface="Browallia New" panose="020B0604020202020204" pitchFamily="34" charset="-34"/>
              </a:rPr>
              <a:t>D0 </a:t>
            </a:r>
            <a:endParaRPr lang="en-US" sz="1600" b="1" dirty="0">
              <a:effectLst/>
              <a:latin typeface="Browallia New" panose="020B0604020202020204" pitchFamily="34" charset="-34"/>
              <a:ea typeface="Times New Roman" panose="02020603050405020304" pitchFamily="18" charset="0"/>
              <a:cs typeface="Browallia New" panose="020B0604020202020204" pitchFamily="34" charset="-34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6E077-61FE-4AF7-96C3-B5E128A5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46</a:t>
            </a:fld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92631-61BB-4EE5-A931-99BCB806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" y="1452609"/>
            <a:ext cx="2727637" cy="4849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1D0EF-C0D8-42E3-84D3-9BB64B9C5A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 b="18331"/>
          <a:stretch/>
        </p:blipFill>
        <p:spPr>
          <a:xfrm>
            <a:off x="4867363" y="3135084"/>
            <a:ext cx="3583841" cy="329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35199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88F589-5763-4B72-95BE-69E9E2736B1A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65BE7-7A12-4B65-A735-5E841BE3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8" y="701576"/>
            <a:ext cx="751033" cy="751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2441A5-2199-4E86-915F-BB164CFBF3F0}"/>
              </a:ext>
            </a:extLst>
          </p:cNvPr>
          <p:cNvSpPr/>
          <p:nvPr/>
        </p:nvSpPr>
        <p:spPr>
          <a:xfrm>
            <a:off x="614904" y="1280670"/>
            <a:ext cx="3139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u="sng" dirty="0">
                <a:ea typeface="Times New Roman" panose="02020603050405020304" pitchFamily="18" charset="0"/>
                <a:cs typeface="TH SarabunPSK" panose="020B0500040200020003" pitchFamily="34" charset="-34"/>
              </a:rPr>
              <a:t>การออกแบบหน้าควบคุมบน </a:t>
            </a:r>
            <a:r>
              <a:rPr lang="en-US" sz="2400" b="1" u="sng" dirty="0" err="1">
                <a:latin typeface="TH SarabunPSK" panose="020B0500040200020003" pitchFamily="34" charset="-34"/>
                <a:ea typeface="Times New Roman" panose="02020603050405020304" pitchFamily="18" charset="0"/>
              </a:rPr>
              <a:t>Blynk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F0C93D-F65F-43EC-AC99-C516CF78D873}"/>
              </a:ext>
            </a:extLst>
          </p:cNvPr>
          <p:cNvGrpSpPr/>
          <p:nvPr/>
        </p:nvGrpSpPr>
        <p:grpSpPr>
          <a:xfrm>
            <a:off x="890677" y="1960050"/>
            <a:ext cx="3519371" cy="4493002"/>
            <a:chOff x="2728186" y="1914480"/>
            <a:chExt cx="2781935" cy="3551555"/>
          </a:xfrm>
        </p:grpSpPr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A5FFED5B-BA7F-4770-A6EA-A04F9E5AD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8186" y="1914480"/>
              <a:ext cx="2781935" cy="35515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1.คลิกที่ปุ่ม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(</a:t>
              </a: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เพิ่ม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:</a:t>
              </a: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+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) </a:t>
              </a: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เพื่อเลือก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Widget</a:t>
              </a:r>
              <a:endPara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จากนั้นเลือก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Button </a:t>
              </a:r>
              <a:endPara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F70C52-9D8C-4C4D-8303-EF00FE1D483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43" y="2738972"/>
              <a:ext cx="1479550" cy="263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 Box 2">
            <a:extLst>
              <a:ext uri="{FF2B5EF4-FFF2-40B4-BE49-F238E27FC236}">
                <a16:creationId xmlns:a16="http://schemas.microsoft.com/office/drawing/2014/main" id="{12962925-EACC-489D-8C7B-71461B252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6427" y="1960050"/>
            <a:ext cx="3307344" cy="44930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2.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จากนั้นคลิกที่ 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Button 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เพื่อตั้งค่า</a:t>
            </a:r>
            <a:endParaRPr lang="en-US" sz="1600" dirty="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866DD2-7EE2-44A2-8A71-8AA00D92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47</a:t>
            </a:fld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9CF326-0839-41CB-BD0D-BC775FE2D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08" y="2482001"/>
            <a:ext cx="2168382" cy="38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9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88F589-5763-4B72-95BE-69E9E2736B1A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65BE7-7A12-4B65-A735-5E841BE3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8" y="701576"/>
            <a:ext cx="751033" cy="751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2441A5-2199-4E86-915F-BB164CFBF3F0}"/>
              </a:ext>
            </a:extLst>
          </p:cNvPr>
          <p:cNvSpPr/>
          <p:nvPr/>
        </p:nvSpPr>
        <p:spPr>
          <a:xfrm>
            <a:off x="614904" y="1280670"/>
            <a:ext cx="3139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u="sng" dirty="0">
                <a:ea typeface="Times New Roman" panose="02020603050405020304" pitchFamily="18" charset="0"/>
                <a:cs typeface="TH SarabunPSK" panose="020B0500040200020003" pitchFamily="34" charset="-34"/>
              </a:rPr>
              <a:t>การออกแบบหน้าควบคุมบน </a:t>
            </a:r>
            <a:r>
              <a:rPr lang="en-US" sz="2400" b="1" u="sng" dirty="0" err="1">
                <a:latin typeface="TH SarabunPSK" panose="020B0500040200020003" pitchFamily="34" charset="-34"/>
                <a:ea typeface="Times New Roman" panose="02020603050405020304" pitchFamily="18" charset="0"/>
              </a:rPr>
              <a:t>Blynk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6BF59-99B0-431F-B7F1-027D7EE3F5ED}"/>
              </a:ext>
            </a:extLst>
          </p:cNvPr>
          <p:cNvGrpSpPr/>
          <p:nvPr/>
        </p:nvGrpSpPr>
        <p:grpSpPr>
          <a:xfrm>
            <a:off x="1262606" y="1891620"/>
            <a:ext cx="6379670" cy="4587557"/>
            <a:chOff x="2325052" y="1813243"/>
            <a:chExt cx="4493895" cy="3231515"/>
          </a:xfrm>
        </p:grpSpPr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AFE70AC0-EF23-4A92-80A8-484A919F2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5052" y="1813243"/>
              <a:ext cx="4493895" cy="32315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41600C15-8A2F-4812-856D-8D334A900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3067" y="2303463"/>
              <a:ext cx="2435860" cy="21291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3.</a:t>
              </a: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กำหนดตำแหน่งขาที่ต้องการ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On - Off</a:t>
              </a:r>
              <a:endPara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  <a:p>
              <a:pPr marL="0" marR="0" indent="4572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b="1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ตั้งชื่อปุ่ม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: </a:t>
              </a: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ตามต้องการ</a:t>
              </a:r>
              <a:endPara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  <a:p>
              <a:pPr marL="0" marR="0" indent="4572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Output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: GP16</a:t>
              </a:r>
              <a:endPara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  <a:p>
              <a:pPr marL="0" marR="0" indent="4572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Mode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: PUSH</a:t>
              </a:r>
              <a:endPara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จากนั้นกดปุ่มกลับ </a:t>
              </a:r>
              <a:endPara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  <a:p>
              <a:pPr marL="0" marR="0" indent="4572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Cordia New" panose="020B0304020202020204" pitchFamily="34" charset="-34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Cordia New" panose="020B0304020202020204" pitchFamily="34" charset="-34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2B911-889D-438A-87A8-DC8A3E87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48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520BFD-58A2-44B4-A4BF-0F5D9350F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31" y="2081349"/>
            <a:ext cx="2229088" cy="39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3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88F589-5763-4B72-95BE-69E9E2736B1A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65BE7-7A12-4B65-A735-5E841BE3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8" y="701576"/>
            <a:ext cx="751033" cy="751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2441A5-2199-4E86-915F-BB164CFBF3F0}"/>
              </a:ext>
            </a:extLst>
          </p:cNvPr>
          <p:cNvSpPr/>
          <p:nvPr/>
        </p:nvSpPr>
        <p:spPr>
          <a:xfrm>
            <a:off x="571361" y="1211698"/>
            <a:ext cx="3139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u="sng" dirty="0">
                <a:ea typeface="Times New Roman" panose="02020603050405020304" pitchFamily="18" charset="0"/>
                <a:cs typeface="TH SarabunPSK" panose="020B0500040200020003" pitchFamily="34" charset="-34"/>
              </a:rPr>
              <a:t>การออกแบบหน้าควบคุมบน </a:t>
            </a:r>
            <a:r>
              <a:rPr lang="en-US" sz="2400" b="1" u="sng" dirty="0" err="1">
                <a:latin typeface="TH SarabunPSK" panose="020B0500040200020003" pitchFamily="34" charset="-34"/>
                <a:ea typeface="Times New Roman" panose="02020603050405020304" pitchFamily="18" charset="0"/>
              </a:rPr>
              <a:t>Blynk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249492-F919-4937-A902-5DC80784352A}"/>
              </a:ext>
            </a:extLst>
          </p:cNvPr>
          <p:cNvGrpSpPr/>
          <p:nvPr/>
        </p:nvGrpSpPr>
        <p:grpSpPr>
          <a:xfrm>
            <a:off x="945454" y="2005430"/>
            <a:ext cx="2682965" cy="4629760"/>
            <a:chOff x="904966" y="1753026"/>
            <a:chExt cx="2682965" cy="4629760"/>
          </a:xfrm>
        </p:grpSpPr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6B16CC9C-0092-436D-8ED1-B54DEC0E8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966" y="1753026"/>
              <a:ext cx="2682965" cy="46297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4.</a:t>
              </a: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กดปุ่ม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Run </a:t>
              </a:r>
              <a:r>
                <a:rPr lang="th-TH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เพื่อทดสอบ</a:t>
              </a:r>
              <a:endPara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BAEB4C-EDF3-406F-8AAF-CA1570AFB59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91" y="2229138"/>
              <a:ext cx="2251644" cy="39988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 Box 2">
            <a:extLst>
              <a:ext uri="{FF2B5EF4-FFF2-40B4-BE49-F238E27FC236}">
                <a16:creationId xmlns:a16="http://schemas.microsoft.com/office/drawing/2014/main" id="{BF1F871F-5EB4-451D-A9A9-DF5FF3E73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7915" y="1511502"/>
            <a:ext cx="3333763" cy="51019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เมื่อ </a:t>
            </a:r>
            <a:r>
              <a:rPr lang="en-US" sz="2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RUN </a:t>
            </a:r>
            <a:r>
              <a:rPr lang="th-TH" sz="2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จะเห็นว่าส่วนแถบด้านบนที่เป็นรูปชิฟจะขึ้น </a:t>
            </a:r>
            <a:r>
              <a:rPr lang="en-US" sz="2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Wasn’t online yet </a:t>
            </a:r>
            <a:r>
              <a:rPr lang="th-TH" sz="2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เพราะว่าอุปกรณ์ยังไม่ได้เชื่อมต่อกับ </a:t>
            </a:r>
            <a:r>
              <a:rPr lang="en-US" sz="2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Server </a:t>
            </a:r>
            <a:r>
              <a:rPr lang="en-US" sz="2000" dirty="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1400" dirty="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2D3170-2994-4339-8E5E-1E4430D1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49</a:t>
            </a:fld>
            <a:endParaRPr lang="th-T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B6B94C-6064-4DC9-99DC-72796A145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99" y="2647527"/>
            <a:ext cx="2155993" cy="3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1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5E7775-D160-45B8-B5D5-D19C1056EB2C}"/>
              </a:ext>
            </a:extLst>
          </p:cNvPr>
          <p:cNvSpPr/>
          <p:nvPr/>
        </p:nvSpPr>
        <p:spPr>
          <a:xfrm>
            <a:off x="342900" y="0"/>
            <a:ext cx="37369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Install Arduino</a:t>
            </a:r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6183B-5C1D-424F-91D5-A7F7663E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86" y="749219"/>
            <a:ext cx="789214" cy="789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EA9C6-5F72-4F41-B024-BCA9D6F04E6D}"/>
              </a:ext>
            </a:extLst>
          </p:cNvPr>
          <p:cNvSpPr txBox="1"/>
          <p:nvPr/>
        </p:nvSpPr>
        <p:spPr>
          <a:xfrm>
            <a:off x="444137" y="1143826"/>
            <a:ext cx="7567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ติดตั้งโปรแกรม 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Arduino 1.8.x </a:t>
            </a: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ขึ้นไป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สามารถดาวน์โหลดได้ที่ </a:t>
            </a:r>
          </a:p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http://www.inex.co.th/store/software/Arduino1.8.5_IoT_Setup170714.exe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93885-7E7B-4A1C-9016-0E0C9A496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077680"/>
            <a:ext cx="2707281" cy="2099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9E9BC-C9B6-4276-B228-DA4106EA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3077680"/>
            <a:ext cx="2707281" cy="2099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5A1AE-B0DE-40BB-A77C-F9FCE7154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754869"/>
            <a:ext cx="2005693" cy="2893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FD8EB2-5C8E-480E-AEC0-7D17DA53B6A0}"/>
              </a:ext>
            </a:extLst>
          </p:cNvPr>
          <p:cNvSpPr txBox="1"/>
          <p:nvPr/>
        </p:nvSpPr>
        <p:spPr>
          <a:xfrm>
            <a:off x="162262" y="5825321"/>
            <a:ext cx="6758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ทางบริษัท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INEX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ได้ทำการเพิ่มบอร์ดของบริษัทเข้าไปในตัวโปรแกรม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D0EF5-9C70-4045-B576-4B31CB8F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9995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521FC8-C814-4386-9EB6-A3C1B7B17A14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E5663-322C-49C8-9BFC-949B52BC90BF}"/>
              </a:ext>
            </a:extLst>
          </p:cNvPr>
          <p:cNvSpPr/>
          <p:nvPr/>
        </p:nvSpPr>
        <p:spPr>
          <a:xfrm>
            <a:off x="0" y="1210740"/>
            <a:ext cx="426911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2400" b="1" u="sng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ตัวอย่างโปรแกรม</a:t>
            </a:r>
            <a:r>
              <a:rPr lang="th-TH" sz="24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   </a:t>
            </a:r>
            <a:r>
              <a:rPr lang="en-US" sz="2400" b="1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NodeMCUBlynk.ino</a:t>
            </a:r>
            <a:endParaRPr lang="en-US" sz="1600" dirty="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8444FF-DEDD-4542-AE61-F68FB001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50</a:t>
            </a:fld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F06BBF-16A1-4DDF-B793-98E8E570D0FE}"/>
              </a:ext>
            </a:extLst>
          </p:cNvPr>
          <p:cNvSpPr/>
          <p:nvPr/>
        </p:nvSpPr>
        <p:spPr>
          <a:xfrm>
            <a:off x="537802" y="1832036"/>
            <a:ext cx="73608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define BLYNK_PRINT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ESP8266WiFi.h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BlynkSimpleEsp8266.h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INEX01_2.4GHz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123456789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Blynk.begin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Blynk.run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73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544322-6A8B-460E-9833-4C612DD5D5BB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C1B9B-4A1C-452B-A932-AD9F2B5CAC45}"/>
              </a:ext>
            </a:extLst>
          </p:cNvPr>
          <p:cNvSpPr/>
          <p:nvPr/>
        </p:nvSpPr>
        <p:spPr>
          <a:xfrm>
            <a:off x="487680" y="1722095"/>
            <a:ext cx="8247018" cy="41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b="1" u="sng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อธิบายเพิ่มเติม</a:t>
            </a:r>
            <a:endParaRPr lang="en-US" sz="2000" dirty="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เรียกใช้ไลบรารี่ </a:t>
            </a:r>
            <a:r>
              <a:rPr lang="en-US" sz="3200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ใช้คำสั่ง 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#include &lt;BlynkSimpleEsp8266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.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h&gt;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endParaRPr lang="en-US" sz="2000" dirty="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เชื่อมต่อ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Wi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-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Fi 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และ 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Server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sz="3200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ใช้คำสั่ง  </a:t>
            </a:r>
            <a:r>
              <a:rPr lang="en-US" sz="3200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Blynk.begin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</a:t>
            </a:r>
            <a:r>
              <a:rPr lang="en-US" sz="3200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auth,ssid,pass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);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endParaRPr lang="en-US" sz="2000" dirty="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auth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คือ 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token 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ที่ได้มาจากการสร้าง 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Project 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ใช้ยืนยันอุปกรณ์กับ 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Server </a:t>
            </a:r>
            <a:r>
              <a:rPr lang="en-US" sz="3200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ไห้มาจาก 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Email</a:t>
            </a:r>
            <a:endParaRPr lang="en-US" sz="2000" dirty="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ปรับปรุงตัวแปรหรือสถานะทั้งหมดของ 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ESP</a:t>
            </a:r>
            <a:r>
              <a:rPr lang="th-TH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8266 ใช้คำสั่ง </a:t>
            </a:r>
            <a:r>
              <a:rPr lang="en-US" sz="3200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Blynk.run</a:t>
            </a:r>
            <a:r>
              <a:rPr lang="en-US" sz="32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();</a:t>
            </a:r>
            <a:r>
              <a:rPr lang="en-US" sz="14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endParaRPr lang="en-US" sz="2000" dirty="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FDAB-15D6-4A87-BD6D-9F8A0567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4599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521FC8-C814-4386-9EB6-A3C1B7B17A14}"/>
              </a:ext>
            </a:extLst>
          </p:cNvPr>
          <p:cNvSpPr/>
          <p:nvPr/>
        </p:nvSpPr>
        <p:spPr>
          <a:xfrm>
            <a:off x="384673" y="194507"/>
            <a:ext cx="487825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ตัวอย่างการเปิด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LED 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30C16-4B17-42E6-BDAD-6144ACDBA89C}"/>
              </a:ext>
            </a:extLst>
          </p:cNvPr>
          <p:cNvSpPr/>
          <p:nvPr/>
        </p:nvSpPr>
        <p:spPr>
          <a:xfrm>
            <a:off x="607491" y="1227982"/>
            <a:ext cx="2666114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b="1" u="sng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ทดสอบบนสมาร์ทโฟน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F50C166A-1EC4-49CC-8F98-A39E0DADC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108" y="2144399"/>
            <a:ext cx="2666114" cy="48750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เมื่อกดปุ่ม</a:t>
            </a:r>
            <a:r>
              <a:rPr lang="th-TH" sz="2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เพื่อ</a:t>
            </a:r>
            <a:r>
              <a:rPr lang="th-TH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ON 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สั่งเปิดไฟ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59CCFB1A-E0B2-4D00-9395-A2DB19B16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63" y="2124468"/>
            <a:ext cx="2522531" cy="48750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เมื่อกดปุ่มเพื่อ 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OFF 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สั่งปิดไฟ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66A80-51CD-4A8D-A283-C98F5F47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52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19B92-CF75-4018-8889-7A4A8A90F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11" y="2957770"/>
            <a:ext cx="2014393" cy="358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A6DE2E-8027-47C6-AAE1-751C0EBCA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32" y="2957770"/>
            <a:ext cx="2014393" cy="358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63162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D45C9-3526-45F0-B840-1E9AD4B9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53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46071-56D4-4A1C-A6C7-C70B0E5E3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71" y="1335860"/>
            <a:ext cx="2824026" cy="5020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3C3A4B-4FB8-4F5B-AB6C-B836051B9B21}"/>
              </a:ext>
            </a:extLst>
          </p:cNvPr>
          <p:cNvSpPr/>
          <p:nvPr/>
        </p:nvSpPr>
        <p:spPr>
          <a:xfrm>
            <a:off x="280170" y="159087"/>
            <a:ext cx="5915402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แบบทดสอบเปิด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-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ปิด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LED 3  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ดวง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ด้วย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3553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E3BF4-7F64-4C29-A6AA-77594CF3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54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16D4E-EEF1-4666-9990-A29A881BC439}"/>
              </a:ext>
            </a:extLst>
          </p:cNvPr>
          <p:cNvSpPr/>
          <p:nvPr/>
        </p:nvSpPr>
        <p:spPr>
          <a:xfrm>
            <a:off x="280169" y="159087"/>
            <a:ext cx="415249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0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คุณสมบัติของ </a:t>
            </a:r>
            <a:r>
              <a:rPr lang="en-US" sz="40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endParaRPr lang="en-US" sz="28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3F690-76A3-4B1C-95CA-6712C1F0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90" y="908405"/>
            <a:ext cx="1190360" cy="1190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C54321-A73A-456C-AA69-8242BF593127}"/>
              </a:ext>
            </a:extLst>
          </p:cNvPr>
          <p:cNvSpPr/>
          <p:nvPr/>
        </p:nvSpPr>
        <p:spPr>
          <a:xfrm>
            <a:off x="628650" y="1859086"/>
            <a:ext cx="8247018" cy="3766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ใช้โปโตคอล </a:t>
            </a:r>
            <a:r>
              <a:rPr lang="en-US" sz="3200" b="1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mqtt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เชื่อมต่อได้สูงสุด 20 อุปกรณ์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ฟรี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b="1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มี 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topic 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หรือที่เรียกว่า 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Virtual pin 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ให้ใช้ 128 หัวข้อเท่านั้น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Digital pin 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จะขึ้นอยู่กับอุปกรณ์ที่ใช้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b="1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App 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สามารถเข้าใช้งานพร้อมกันได้มากกว่า 1 เครื่อง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PSK" panose="020B0500040200020003" pitchFamily="34" charset="-34"/>
              <a:buChar char="-"/>
            </a:pPr>
            <a:r>
              <a:rPr lang="en-US" sz="3200" b="1" dirty="0" err="1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App 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ให้พลังงาน 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(Energy) 2000 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ให้เริ่มต้นการใช้ 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App (</a:t>
            </a:r>
            <a:r>
              <a:rPr lang="th-TH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ฟรี</a:t>
            </a:r>
            <a:r>
              <a:rPr lang="en-US" sz="3200" b="1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</a:t>
            </a:r>
            <a:endParaRPr lang="en-US" sz="2000" b="1" dirty="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4500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E3BF4-7F64-4C29-A6AA-77594CF3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55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16D4E-EEF1-4666-9990-A29A881BC439}"/>
              </a:ext>
            </a:extLst>
          </p:cNvPr>
          <p:cNvSpPr/>
          <p:nvPr/>
        </p:nvSpPr>
        <p:spPr>
          <a:xfrm>
            <a:off x="280170" y="159087"/>
            <a:ext cx="4360489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หลักการทำงานของ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Blynk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mqtt</a:t>
            </a:r>
            <a:endParaRPr lang="en-US" sz="24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3F690-76A3-4B1C-95CA-6712C1F0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44" y="1510793"/>
            <a:ext cx="1190360" cy="11903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9DBE13-4D77-412E-BA40-37C6C23451E1}"/>
              </a:ext>
            </a:extLst>
          </p:cNvPr>
          <p:cNvSpPr/>
          <p:nvPr/>
        </p:nvSpPr>
        <p:spPr>
          <a:xfrm>
            <a:off x="112684" y="1254647"/>
            <a:ext cx="32911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P</a:t>
            </a:r>
            <a:r>
              <a:rPr lang="th-TH" sz="2800" b="1" dirty="0"/>
              <a:t>ublish</a:t>
            </a:r>
            <a:r>
              <a:rPr lang="en-US" sz="2800" b="1" dirty="0"/>
              <a:t>(</a:t>
            </a:r>
            <a:r>
              <a:rPr lang="th-TH" sz="2800" b="1" dirty="0"/>
              <a:t>ส่งข้อมูล</a:t>
            </a:r>
            <a:r>
              <a:rPr lang="en-US" sz="2800" b="1" dirty="0"/>
              <a:t>)</a:t>
            </a:r>
            <a:r>
              <a:rPr lang="th-TH" sz="2800" b="1" dirty="0"/>
              <a:t> </a:t>
            </a:r>
          </a:p>
          <a:p>
            <a:r>
              <a:rPr lang="en-US" sz="2800" b="1" dirty="0"/>
              <a:t>S</a:t>
            </a:r>
            <a:r>
              <a:rPr lang="th-TH" sz="2800" b="1" dirty="0"/>
              <a:t>ubscribe</a:t>
            </a:r>
            <a:r>
              <a:rPr lang="en-US" sz="2800" b="1" dirty="0"/>
              <a:t>(</a:t>
            </a:r>
            <a:r>
              <a:rPr lang="th-TH" sz="2800" b="1" dirty="0"/>
              <a:t>บอกรับข้อมูล</a:t>
            </a:r>
            <a:r>
              <a:rPr lang="en-US" sz="2800" b="1" dirty="0"/>
              <a:t>)</a:t>
            </a:r>
            <a:endParaRPr lang="th-TH" sz="2800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1F2BD5-2EDC-4CE3-AE93-18520CB8D23F}"/>
              </a:ext>
            </a:extLst>
          </p:cNvPr>
          <p:cNvGrpSpPr/>
          <p:nvPr/>
        </p:nvGrpSpPr>
        <p:grpSpPr>
          <a:xfrm>
            <a:off x="6792934" y="3884314"/>
            <a:ext cx="1722416" cy="1722416"/>
            <a:chOff x="6106885" y="3669641"/>
            <a:chExt cx="1722416" cy="17224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E60085-EF96-4A85-8748-C80A5578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885" y="3669641"/>
              <a:ext cx="1722416" cy="17224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2B7991-73EB-473A-A147-31644AF8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304" y="4263060"/>
              <a:ext cx="535577" cy="5355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CEC02-DB96-4BDE-8D36-22907A5D1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58" y="4078985"/>
            <a:ext cx="1722416" cy="172241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2BF791-44CA-44EC-80EE-2E4219BF1EF3}"/>
              </a:ext>
            </a:extLst>
          </p:cNvPr>
          <p:cNvCxnSpPr>
            <a:cxnSpLocks/>
          </p:cNvCxnSpPr>
          <p:nvPr/>
        </p:nvCxnSpPr>
        <p:spPr>
          <a:xfrm flipV="1">
            <a:off x="2724741" y="2701153"/>
            <a:ext cx="714932" cy="9567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BCB511-E122-4A28-A972-8B93C51F1BAB}"/>
              </a:ext>
            </a:extLst>
          </p:cNvPr>
          <p:cNvCxnSpPr>
            <a:cxnSpLocks/>
          </p:cNvCxnSpPr>
          <p:nvPr/>
        </p:nvCxnSpPr>
        <p:spPr>
          <a:xfrm flipH="1" flipV="1">
            <a:off x="5368538" y="2714032"/>
            <a:ext cx="1134294" cy="7032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2C382B-EE74-4620-9AF8-CAFD774DBCA5}"/>
              </a:ext>
            </a:extLst>
          </p:cNvPr>
          <p:cNvCxnSpPr>
            <a:cxnSpLocks/>
          </p:cNvCxnSpPr>
          <p:nvPr/>
        </p:nvCxnSpPr>
        <p:spPr>
          <a:xfrm flipH="1">
            <a:off x="3019865" y="3010667"/>
            <a:ext cx="740643" cy="9911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2019AE-CF37-461F-BD5F-873488E8DBDB}"/>
              </a:ext>
            </a:extLst>
          </p:cNvPr>
          <p:cNvCxnSpPr>
            <a:cxnSpLocks/>
          </p:cNvCxnSpPr>
          <p:nvPr/>
        </p:nvCxnSpPr>
        <p:spPr>
          <a:xfrm>
            <a:off x="5253648" y="3065641"/>
            <a:ext cx="1149115" cy="702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2DECF7-1CC8-4419-ADBA-FF8A47816B84}"/>
              </a:ext>
            </a:extLst>
          </p:cNvPr>
          <p:cNvSpPr txBox="1"/>
          <p:nvPr/>
        </p:nvSpPr>
        <p:spPr>
          <a:xfrm>
            <a:off x="1181058" y="5754383"/>
            <a:ext cx="1754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Device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7E4C63-0BF3-4042-97E2-8BD14224C4EB}"/>
              </a:ext>
            </a:extLst>
          </p:cNvPr>
          <p:cNvSpPr txBox="1"/>
          <p:nvPr/>
        </p:nvSpPr>
        <p:spPr>
          <a:xfrm>
            <a:off x="6895984" y="5628656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App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2AEC95-6207-4935-A154-7C88A5F6A2BE}"/>
              </a:ext>
            </a:extLst>
          </p:cNvPr>
          <p:cNvSpPr txBox="1"/>
          <p:nvPr/>
        </p:nvSpPr>
        <p:spPr>
          <a:xfrm>
            <a:off x="3734797" y="3193816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Server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4C1286-462F-4747-978C-1490CFFFEFD1}"/>
              </a:ext>
            </a:extLst>
          </p:cNvPr>
          <p:cNvSpPr/>
          <p:nvPr/>
        </p:nvSpPr>
        <p:spPr>
          <a:xfrm>
            <a:off x="5266592" y="1249183"/>
            <a:ext cx="387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Topic(</a:t>
            </a:r>
            <a:r>
              <a:rPr lang="th-TH" sz="2800" b="1" dirty="0"/>
              <a:t>หัวข้อ</a:t>
            </a:r>
            <a:r>
              <a:rPr lang="en-US" sz="2800" b="1" dirty="0"/>
              <a:t>) = Virtual pin  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2252238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BE2AB-E714-4EC0-9999-7D8BDBD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56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DF824-3537-40FA-ABF0-2751F3EEE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3" y="2075952"/>
            <a:ext cx="2079341" cy="3696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04EABC-F93A-46BC-A847-5A56935379CF}"/>
              </a:ext>
            </a:extLst>
          </p:cNvPr>
          <p:cNvSpPr/>
          <p:nvPr/>
        </p:nvSpPr>
        <p:spPr>
          <a:xfrm>
            <a:off x="79873" y="0"/>
            <a:ext cx="5666936" cy="981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5400" b="1" dirty="0">
                <a:solidFill>
                  <a:schemeClr val="bg1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สร้างตัวแสดงผลค่าอะนาลอก</a:t>
            </a:r>
            <a:endParaRPr lang="en-US" sz="40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C0B80-FFF8-406B-8FCE-54F2662A9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42" y="2534194"/>
            <a:ext cx="1831376" cy="325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BE65B59-84B7-4A1E-9D3C-88918963309A}"/>
              </a:ext>
            </a:extLst>
          </p:cNvPr>
          <p:cNvSpPr/>
          <p:nvPr/>
        </p:nvSpPr>
        <p:spPr>
          <a:xfrm>
            <a:off x="2591702" y="3604737"/>
            <a:ext cx="1125212" cy="557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83F92A-A0F7-4C8C-A368-50A751E2432E}"/>
              </a:ext>
            </a:extLst>
          </p:cNvPr>
          <p:cNvSpPr/>
          <p:nvPr/>
        </p:nvSpPr>
        <p:spPr>
          <a:xfrm>
            <a:off x="3467827" y="1312457"/>
            <a:ext cx="19527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 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Gauge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931AEB-EB19-45FF-8075-EC606C006E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9"/>
          <a:stretch/>
        </p:blipFill>
        <p:spPr>
          <a:xfrm>
            <a:off x="6176441" y="2020343"/>
            <a:ext cx="2967559" cy="37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6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D7F3-1BFA-47C3-A3C5-E35AA72F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57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DF343-1B87-419C-91F6-BDBE8E91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8" y="1774371"/>
            <a:ext cx="2506436" cy="2506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161827E1-4305-4B28-A81B-FE62DD4E0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76" y="61912"/>
            <a:ext cx="7129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 dirty="0">
                <a:solidFill>
                  <a:schemeClr val="bg1"/>
                </a:solidFill>
              </a:rPr>
              <a:t>ZX-DHT22 </a:t>
            </a:r>
            <a:r>
              <a:rPr lang="th-TH" altLang="en-US" sz="4800" b="1" dirty="0">
                <a:solidFill>
                  <a:schemeClr val="bg1"/>
                </a:solidFill>
              </a:rPr>
              <a:t>วัดความชื้นและอุณหภูมิ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84B1EAD-18B6-480D-9145-3A5167863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140" y="1520282"/>
            <a:ext cx="48352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b="1" dirty="0"/>
              <a:t>วัดความชื้นสัมพัทธ์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dirty="0"/>
              <a:t>   </a:t>
            </a:r>
            <a:r>
              <a:rPr lang="th-TH" altLang="en-US" sz="3600" dirty="0">
                <a:solidFill>
                  <a:schemeClr val="tx2"/>
                </a:solidFill>
              </a:rPr>
              <a:t>0 ถึง 100%</a:t>
            </a:r>
            <a:r>
              <a:rPr lang="en-US" altLang="en-US" sz="3600" dirty="0">
                <a:solidFill>
                  <a:schemeClr val="tx2"/>
                </a:solidFill>
              </a:rPr>
              <a:t>RH </a:t>
            </a:r>
            <a:endParaRPr lang="th-TH" altLang="en-US" sz="3600" dirty="0">
              <a:solidFill>
                <a:schemeClr val="tx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dirty="0"/>
              <a:t>   </a:t>
            </a:r>
            <a:r>
              <a:rPr lang="th-TH" altLang="en-US" sz="3600" dirty="0">
                <a:solidFill>
                  <a:schemeClr val="tx2"/>
                </a:solidFill>
              </a:rPr>
              <a:t>ความผิดพลาด  2-5%</a:t>
            </a:r>
            <a:r>
              <a:rPr lang="en-US" altLang="en-US" sz="3600" dirty="0">
                <a:solidFill>
                  <a:schemeClr val="tx2"/>
                </a:solidFill>
              </a:rPr>
              <a:t>RH </a:t>
            </a:r>
            <a:endParaRPr lang="th-TH" altLang="en-US" sz="3600" dirty="0">
              <a:solidFill>
                <a:schemeClr val="tx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3600" dirty="0"/>
              <a:t>   </a:t>
            </a:r>
            <a:r>
              <a:rPr lang="th-TH" altLang="en-US" sz="3600" dirty="0">
                <a:solidFill>
                  <a:schemeClr val="tx2"/>
                </a:solidFill>
              </a:rPr>
              <a:t>ความละเอียด 0.1 % 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2E0F65B2-C9EE-4B36-B5B9-07DA5CA93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141" y="4342893"/>
            <a:ext cx="490941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 dirty="0"/>
              <a:t>วัดอุณหภูมิ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dirty="0"/>
              <a:t>    </a:t>
            </a:r>
            <a:r>
              <a:rPr lang="th-TH" altLang="en-US" dirty="0">
                <a:solidFill>
                  <a:schemeClr val="tx2"/>
                </a:solidFill>
              </a:rPr>
              <a:t>-40 ถึง 80 องศาเซลเซียส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dirty="0">
                <a:solidFill>
                  <a:schemeClr val="tx2"/>
                </a:solidFill>
              </a:rPr>
              <a:t>    ความผิดพลาด +- 0.5 องศาเซลเซียส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dirty="0">
                <a:solidFill>
                  <a:schemeClr val="tx2"/>
                </a:solidFill>
              </a:rPr>
              <a:t>    ความละเอียด 0.1 องศาเซลเซียส </a:t>
            </a:r>
          </a:p>
        </p:txBody>
      </p:sp>
    </p:spTree>
    <p:extLst>
      <p:ext uri="{BB962C8B-B14F-4D97-AF65-F5344CB8AC3E}">
        <p14:creationId xmlns:p14="http://schemas.microsoft.com/office/powerpoint/2010/main" val="269380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D6BA5-89EE-453B-A5FA-13F9D45C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58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970D54-6218-46C9-9545-DAAF9CBD0434}"/>
              </a:ext>
            </a:extLst>
          </p:cNvPr>
          <p:cNvSpPr/>
          <p:nvPr/>
        </p:nvSpPr>
        <p:spPr>
          <a:xfrm>
            <a:off x="631825" y="1839167"/>
            <a:ext cx="8778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/>
              <a:t> https://github.com/adafruit/Adafruit_Sensor</a:t>
            </a:r>
          </a:p>
          <a:p>
            <a:r>
              <a:rPr lang="th-TH" sz="2800" dirty="0"/>
              <a:t> https://github.com/adafruit/DHT-sensor-library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575A0CF-2845-4C02-8BAB-4CB36DCC1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ดาวน์โหลดไลบรารี่ </a:t>
            </a:r>
            <a:r>
              <a:rPr lang="en-US" altLang="en-US" sz="4800" b="1" dirty="0">
                <a:solidFill>
                  <a:schemeClr val="bg1"/>
                </a:solidFill>
              </a:rPr>
              <a:t>DHT22 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37CFE30-7813-43A8-942F-F85D2872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" y="1131142"/>
            <a:ext cx="3940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 dirty="0"/>
              <a:t>สามารถดาวน์โหลดได้ที่ </a:t>
            </a:r>
            <a:endParaRPr lang="en-US" altLang="en-US" sz="4000" b="1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1EA92FB-1A37-4281-80BD-D01ADA8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3" y="3934280"/>
            <a:ext cx="86756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 dirty="0"/>
              <a:t>จากนั้นแตกไฟล์นำโฟลเดอร์ที่ได้ไปเก็บไว้ยัง โฟลเดอร์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 dirty="0"/>
              <a:t> </a:t>
            </a:r>
            <a:r>
              <a:rPr lang="en-US" altLang="en-US" sz="4000" b="1" dirty="0"/>
              <a:t>libraries  </a:t>
            </a:r>
            <a:r>
              <a:rPr lang="th-TH" altLang="en-US" sz="4000" b="1" dirty="0"/>
              <a:t>ที่ได้ติดตั้งไว้ในเครื่อง</a:t>
            </a:r>
            <a:endParaRPr lang="en-US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96817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3FCAC-A133-4ECE-A816-D067C5350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59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588F1D0-52AC-417A-818C-32C759B14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การใช้งาน </a:t>
            </a:r>
            <a:r>
              <a:rPr lang="en-US" altLang="en-US" sz="4800" b="1" dirty="0">
                <a:solidFill>
                  <a:schemeClr val="bg1"/>
                </a:solidFill>
              </a:rPr>
              <a:t>library </a:t>
            </a:r>
            <a:r>
              <a:rPr lang="en-US" altLang="en-US" sz="4800" b="1" dirty="0" err="1">
                <a:solidFill>
                  <a:schemeClr val="bg1"/>
                </a:solidFill>
              </a:rPr>
              <a:t>DHT.h</a:t>
            </a:r>
            <a:r>
              <a:rPr lang="en-US" altLang="en-US" sz="4800" b="1" dirty="0">
                <a:solidFill>
                  <a:schemeClr val="bg1"/>
                </a:solidFill>
              </a:rPr>
              <a:t> 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สี่เหลี่ยมผืนผ้า 2">
            <a:extLst>
              <a:ext uri="{FF2B5EF4-FFF2-40B4-BE49-F238E27FC236}">
                <a16:creationId xmlns:a16="http://schemas.microsoft.com/office/drawing/2014/main" id="{47E6619A-1BEC-4CF5-A0BA-F1B6A573C387}"/>
              </a:ext>
            </a:extLst>
          </p:cNvPr>
          <p:cNvSpPr/>
          <p:nvPr/>
        </p:nvSpPr>
        <p:spPr>
          <a:xfrm>
            <a:off x="1907704" y="2060848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6699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#include 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36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DHT.h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”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5ED51BA-C47B-4F03-B8C3-1B01BBCDD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227138"/>
            <a:ext cx="5616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/>
              <a:t>เพิ่ม </a:t>
            </a:r>
            <a:r>
              <a:rPr lang="en-US" altLang="en-US" sz="4000" b="1"/>
              <a:t>Library </a:t>
            </a:r>
            <a:r>
              <a:rPr lang="th-TH" altLang="en-US" sz="4000" b="1"/>
              <a:t>ในโปรแกรมด้วยคำสั่ง </a:t>
            </a:r>
            <a:endParaRPr lang="en-US" altLang="en-US" sz="4000" b="1"/>
          </a:p>
        </p:txBody>
      </p:sp>
      <p:sp>
        <p:nvSpPr>
          <p:cNvPr id="8" name="สี่เหลี่ยมผืนผ้า 4">
            <a:extLst>
              <a:ext uri="{FF2B5EF4-FFF2-40B4-BE49-F238E27FC236}">
                <a16:creationId xmlns:a16="http://schemas.microsoft.com/office/drawing/2014/main" id="{336DDC48-865A-44A5-A8AA-D33FED1D299E}"/>
              </a:ext>
            </a:extLst>
          </p:cNvPr>
          <p:cNvSpPr/>
          <p:nvPr/>
        </p:nvSpPr>
        <p:spPr>
          <a:xfrm>
            <a:off x="1565980" y="4416426"/>
            <a:ext cx="6609929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6699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#define 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DHTTYPE DHT22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6699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#define 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DHTPIN D5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(DHTPIN, DHTTYPE,15);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379BBB8-C5AF-4446-AE5A-09A06B31C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8" y="3357563"/>
            <a:ext cx="7318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000" b="1"/>
              <a:t>สร้างตัวแปรมารองรับ</a:t>
            </a:r>
            <a:r>
              <a:rPr lang="en-US" altLang="en-US" sz="4000" b="1"/>
              <a:t> object</a:t>
            </a:r>
            <a:r>
              <a:rPr lang="th-TH" altLang="en-US" sz="4000" b="1"/>
              <a:t> </a:t>
            </a:r>
            <a:r>
              <a:rPr lang="en-US" altLang="en-US" sz="4000" b="1"/>
              <a:t> DHT </a:t>
            </a:r>
            <a:r>
              <a:rPr lang="th-TH" altLang="en-US" sz="4000" b="1"/>
              <a:t>ที่ชื่อว่า </a:t>
            </a:r>
            <a:r>
              <a:rPr lang="en-US" altLang="en-US" sz="4000" b="1"/>
              <a:t>dht</a:t>
            </a:r>
          </a:p>
        </p:txBody>
      </p:sp>
    </p:spTree>
    <p:extLst>
      <p:ext uri="{BB962C8B-B14F-4D97-AF65-F5344CB8AC3E}">
        <p14:creationId xmlns:p14="http://schemas.microsoft.com/office/powerpoint/2010/main" val="164269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56978C-AFC8-47CF-B68C-B64A00835DFD}"/>
              </a:ext>
            </a:extLst>
          </p:cNvPr>
          <p:cNvSpPr/>
          <p:nvPr/>
        </p:nvSpPr>
        <p:spPr>
          <a:xfrm>
            <a:off x="258826" y="205043"/>
            <a:ext cx="6899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NodeMCU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BA95B-EEA8-4CBB-A200-B0C77D30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</a:t>
            </a:fld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9CEF8-57BE-4161-A53F-963C7E42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82" y="2747705"/>
            <a:ext cx="3369318" cy="3493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28EEE-29AE-4FA0-8E8F-323F1A0A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30" y="3090683"/>
            <a:ext cx="3656357" cy="3073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5531-6280-4469-BE3D-3669F1341A3A}"/>
              </a:ext>
            </a:extLst>
          </p:cNvPr>
          <p:cNvSpPr txBox="1"/>
          <p:nvPr/>
        </p:nvSpPr>
        <p:spPr>
          <a:xfrm>
            <a:off x="1480457" y="1489166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mpus Sans ITC" panose="04020404030D07020202" pitchFamily="82" charset="0"/>
                <a:cs typeface="TH Sarabun New" panose="020B0500040200020003"/>
              </a:rPr>
              <a:t> </a:t>
            </a:r>
            <a:endParaRPr lang="th-TH" dirty="0">
              <a:latin typeface="Tempus Sans ITC" panose="04020404030D07020202" pitchFamily="82" charset="0"/>
              <a:cs typeface="TH Sarabun New" panose="020B0500040200020003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670E7-8D42-48FF-BB96-E68C214AEBBA}"/>
              </a:ext>
            </a:extLst>
          </p:cNvPr>
          <p:cNvSpPr/>
          <p:nvPr/>
        </p:nvSpPr>
        <p:spPr>
          <a:xfrm>
            <a:off x="468176" y="1247753"/>
            <a:ext cx="84524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เพิ่ม </a:t>
            </a:r>
            <a:r>
              <a:rPr lang="en-US" sz="2800" b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URL </a:t>
            </a:r>
            <a:r>
              <a:rPr lang="th-TH" sz="2800" b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ในช่อง </a:t>
            </a:r>
            <a:r>
              <a:rPr lang="en-US" sz="2800" b="1" dirty="0" err="1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Additionnal</a:t>
            </a:r>
            <a:r>
              <a:rPr lang="en-US" sz="2800" b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 Boards Manager URLs:</a:t>
            </a:r>
          </a:p>
          <a:p>
            <a:endParaRPr lang="en-US" sz="2800" b="1" dirty="0">
              <a:solidFill>
                <a:srgbClr val="24292E"/>
              </a:solidFill>
              <a:latin typeface="TH SarabunPSK" panose="020B0500040200020003" pitchFamily="34" charset="-34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r>
              <a:rPr lang="en-US" sz="2800" i="1" dirty="0">
                <a:solidFill>
                  <a:srgbClr val="24292E"/>
                </a:solidFill>
                <a:latin typeface="TH SarabunPSK" panose="020B0500040200020003" pitchFamily="34" charset="-34"/>
                <a:ea typeface="SimSun" panose="02010600030101010101" pitchFamily="2" charset="-122"/>
                <a:cs typeface="TH SarabunPSK" panose="020B0500040200020003" pitchFamily="34" charset="-34"/>
              </a:rPr>
              <a:t>http://arduino.esp8266.com/stable/package_esp8266com_index.json</a:t>
            </a:r>
          </a:p>
        </p:txBody>
      </p:sp>
    </p:spTree>
    <p:extLst>
      <p:ext uri="{BB962C8B-B14F-4D97-AF65-F5344CB8AC3E}">
        <p14:creationId xmlns:p14="http://schemas.microsoft.com/office/powerpoint/2010/main" val="316899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59241-EB1D-4C72-A5D2-3F332185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60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C47ACB6-F2CD-4D94-9B1F-E3EF5DFBE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การใช้งาน </a:t>
            </a:r>
            <a:r>
              <a:rPr lang="en-US" altLang="en-US" sz="4800" b="1">
                <a:solidFill>
                  <a:schemeClr val="bg1"/>
                </a:solidFill>
              </a:rPr>
              <a:t>Methods</a:t>
            </a:r>
            <a:r>
              <a:rPr lang="th-TH" altLang="en-US" sz="4800" b="1">
                <a:solidFill>
                  <a:schemeClr val="bg1"/>
                </a:solidFill>
              </a:rPr>
              <a:t> </a:t>
            </a:r>
            <a:r>
              <a:rPr lang="en-US" altLang="en-US" sz="4800" b="1">
                <a:solidFill>
                  <a:schemeClr val="bg1"/>
                </a:solidFill>
              </a:rPr>
              <a:t>library DHT.h </a:t>
            </a:r>
            <a:endParaRPr lang="th-TH" altLang="en-US" sz="4800" b="1">
              <a:solidFill>
                <a:schemeClr val="bg1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85F4FED-3D92-42D1-87A3-895C4DE3B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1108075"/>
            <a:ext cx="34655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800" b="1"/>
              <a:t>เริ่มต้นการทำงาน</a:t>
            </a:r>
            <a:endParaRPr lang="en-US" altLang="en-US" sz="4800" b="1"/>
          </a:p>
        </p:txBody>
      </p:sp>
      <p:sp>
        <p:nvSpPr>
          <p:cNvPr id="7" name="สี่เหลี่ยมผืนผ้า 1">
            <a:extLst>
              <a:ext uri="{FF2B5EF4-FFF2-40B4-BE49-F238E27FC236}">
                <a16:creationId xmlns:a16="http://schemas.microsoft.com/office/drawing/2014/main" id="{0ADE0DB3-1A50-4551-9ABC-704578EB7D40}"/>
              </a:ext>
            </a:extLst>
          </p:cNvPr>
          <p:cNvSpPr/>
          <p:nvPr/>
        </p:nvSpPr>
        <p:spPr>
          <a:xfrm>
            <a:off x="4211960" y="1170312"/>
            <a:ext cx="4153153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4000" b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4000" b="1">
                <a:solidFill>
                  <a:schemeClr val="accent2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4000" b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</a:t>
            </a:r>
            <a:endParaRPr lang="en-US" sz="40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สี่เหลี่ยมผืนผ้า 5">
            <a:extLst>
              <a:ext uri="{FF2B5EF4-FFF2-40B4-BE49-F238E27FC236}">
                <a16:creationId xmlns:a16="http://schemas.microsoft.com/office/drawing/2014/main" id="{CE4328F3-E520-4ED3-B3A8-260F0E26E977}"/>
              </a:ext>
            </a:extLst>
          </p:cNvPr>
          <p:cNvSpPr/>
          <p:nvPr/>
        </p:nvSpPr>
        <p:spPr>
          <a:xfrm>
            <a:off x="529389" y="2708549"/>
            <a:ext cx="4690683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600" b="1" dirty="0" err="1">
                <a:solidFill>
                  <a:schemeClr val="accent2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 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F3BAA403-6523-4C73-8B3F-2BE405B17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2616200"/>
            <a:ext cx="43005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800" b="1" dirty="0"/>
              <a:t>สถานะของการอ่านค่า</a:t>
            </a:r>
            <a:endParaRPr lang="en-US" altLang="en-US" sz="4800" b="1" dirty="0"/>
          </a:p>
        </p:txBody>
      </p:sp>
      <p:cxnSp>
        <p:nvCxnSpPr>
          <p:cNvPr id="10" name="ตัวเชื่อมต่อตรง 14">
            <a:extLst>
              <a:ext uri="{FF2B5EF4-FFF2-40B4-BE49-F238E27FC236}">
                <a16:creationId xmlns:a16="http://schemas.microsoft.com/office/drawing/2014/main" id="{5E51C13C-3404-43A3-938E-56561B1FBC73}"/>
              </a:ext>
            </a:extLst>
          </p:cNvPr>
          <p:cNvCxnSpPr/>
          <p:nvPr/>
        </p:nvCxnSpPr>
        <p:spPr>
          <a:xfrm>
            <a:off x="528638" y="2276475"/>
            <a:ext cx="81470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6">
            <a:extLst>
              <a:ext uri="{FF2B5EF4-FFF2-40B4-BE49-F238E27FC236}">
                <a16:creationId xmlns:a16="http://schemas.microsoft.com/office/drawing/2014/main" id="{FDEBDBF9-1848-4164-866E-BB47FD271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3446463"/>
            <a:ext cx="37528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h-TH" altLang="en-US" sz="4800" b="1" u="sng"/>
              <a:t>การคืนพารามิเตอร์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F67F7C09-500D-487A-A7C1-D7B85846B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4289425"/>
            <a:ext cx="39639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rgbClr val="669900"/>
                </a:solidFill>
              </a:rPr>
              <a:t>True</a:t>
            </a:r>
            <a:r>
              <a:rPr lang="en-US" altLang="en-US" sz="4800" b="1"/>
              <a:t> = </a:t>
            </a:r>
            <a:r>
              <a:rPr lang="th-TH" altLang="en-US" sz="4800" b="1"/>
              <a:t>อ่านค่าได้</a:t>
            </a:r>
            <a:endParaRPr lang="en-US" altLang="en-US" sz="4800" b="1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rgbClr val="669900"/>
                </a:solidFill>
              </a:rPr>
              <a:t>False</a:t>
            </a:r>
            <a:r>
              <a:rPr lang="th-TH" altLang="en-US" sz="4800" b="1">
                <a:solidFill>
                  <a:srgbClr val="669900"/>
                </a:solidFill>
              </a:rPr>
              <a:t> </a:t>
            </a:r>
            <a:r>
              <a:rPr lang="en-US" altLang="en-US" sz="4800" b="1"/>
              <a:t>= </a:t>
            </a:r>
            <a:r>
              <a:rPr lang="th-TH" altLang="en-US" sz="4800" b="1"/>
              <a:t>อ่านค่าไม่ได้</a:t>
            </a:r>
            <a:endParaRPr lang="en-US" altLang="en-US" sz="4800" b="1"/>
          </a:p>
        </p:txBody>
      </p:sp>
    </p:spTree>
    <p:extLst>
      <p:ext uri="{BB962C8B-B14F-4D97-AF65-F5344CB8AC3E}">
        <p14:creationId xmlns:p14="http://schemas.microsoft.com/office/powerpoint/2010/main" val="2014898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4930B-12CB-4858-A95F-84D60821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61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754AD50-4364-44CE-8CE8-375F02687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>
                <a:solidFill>
                  <a:schemeClr val="bg1"/>
                </a:solidFill>
              </a:rPr>
              <a:t>การใช้งาน </a:t>
            </a:r>
            <a:r>
              <a:rPr lang="en-US" altLang="en-US" sz="4800" b="1">
                <a:solidFill>
                  <a:schemeClr val="bg1"/>
                </a:solidFill>
              </a:rPr>
              <a:t>Methods</a:t>
            </a:r>
            <a:r>
              <a:rPr lang="th-TH" altLang="en-US" sz="4800" b="1">
                <a:solidFill>
                  <a:schemeClr val="bg1"/>
                </a:solidFill>
              </a:rPr>
              <a:t> </a:t>
            </a:r>
            <a:r>
              <a:rPr lang="en-US" altLang="en-US" sz="4800" b="1">
                <a:solidFill>
                  <a:schemeClr val="bg1"/>
                </a:solidFill>
              </a:rPr>
              <a:t>library DHT.h </a:t>
            </a:r>
            <a:endParaRPr lang="th-TH" altLang="en-US" sz="4800" b="1">
              <a:solidFill>
                <a:schemeClr val="bg1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51AC7A6-E135-406B-B713-5A744127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25" y="1897063"/>
            <a:ext cx="52673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/>
              <a:t>อ่านค่าความชื้นสัมพัทธ์ </a:t>
            </a:r>
          </a:p>
        </p:txBody>
      </p:sp>
      <p:sp>
        <p:nvSpPr>
          <p:cNvPr id="7" name="สี่เหลี่ยมผืนผ้า 12">
            <a:extLst>
              <a:ext uri="{FF2B5EF4-FFF2-40B4-BE49-F238E27FC236}">
                <a16:creationId xmlns:a16="http://schemas.microsoft.com/office/drawing/2014/main" id="{C472F4A0-B826-421E-9B08-7C417D93B851}"/>
              </a:ext>
            </a:extLst>
          </p:cNvPr>
          <p:cNvSpPr/>
          <p:nvPr/>
        </p:nvSpPr>
        <p:spPr>
          <a:xfrm>
            <a:off x="635224" y="1196752"/>
            <a:ext cx="6227177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err="1"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4000" b="1" dirty="0" err="1">
                <a:solidFill>
                  <a:schemeClr val="accent2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readHumidity</a:t>
            </a:r>
            <a:r>
              <a:rPr lang="en-US" sz="40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E81B699-6F1B-4DBC-B0BF-EA2DA03BF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2820988"/>
            <a:ext cx="477361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 u="sng"/>
              <a:t>การคืนค่าพารามิเตอร์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376DEB4-B5F6-4F3C-888F-A2A62264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3954463"/>
            <a:ext cx="57880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5400" b="1"/>
              <a:t>ค่าความชื้นสัมพัทธ์  </a:t>
            </a:r>
            <a:r>
              <a:rPr lang="en-US" altLang="en-US" sz="5400" b="1"/>
              <a:t>% RH </a:t>
            </a:r>
            <a:endParaRPr lang="th-TH" altLang="en-US" sz="5400" b="1"/>
          </a:p>
        </p:txBody>
      </p:sp>
    </p:spTree>
    <p:extLst>
      <p:ext uri="{BB962C8B-B14F-4D97-AF65-F5344CB8AC3E}">
        <p14:creationId xmlns:p14="http://schemas.microsoft.com/office/powerpoint/2010/main" val="3285345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57C4E-2C78-4934-A19B-65EFE5CC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62</a:t>
            </a:fld>
            <a:endParaRPr lang="th-TH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380ED62-DA42-4362-8350-651BB45E6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en-US" sz="4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การใช้งาน </a:t>
            </a:r>
            <a:r>
              <a:rPr kumimoji="0" lang="en-US" altLang="en-US" sz="4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Methods</a:t>
            </a:r>
            <a:r>
              <a:rPr kumimoji="0" lang="th-TH" altLang="en-US" sz="4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kumimoji="0" lang="en-US" altLang="en-US" sz="4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library DHT.h </a:t>
            </a:r>
            <a:endParaRPr kumimoji="0" lang="th-TH" altLang="en-US" sz="4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120BDBE-0D59-49C7-9075-242327015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308225"/>
            <a:ext cx="7653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en-US" sz="4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อ่านค่าอุณหภูมิให้หน่วยเป็นองศาเซลเซียส  </a:t>
            </a:r>
          </a:p>
        </p:txBody>
      </p:sp>
      <p:sp>
        <p:nvSpPr>
          <p:cNvPr id="12" name="สี่เหลี่ยมผืนผ้า 8">
            <a:extLst>
              <a:ext uri="{FF2B5EF4-FFF2-40B4-BE49-F238E27FC236}">
                <a16:creationId xmlns:a16="http://schemas.microsoft.com/office/drawing/2014/main" id="{17C67F45-F3A7-43E7-A021-4D062ADE1F7B}"/>
              </a:ext>
            </a:extLst>
          </p:cNvPr>
          <p:cNvSpPr/>
          <p:nvPr/>
        </p:nvSpPr>
        <p:spPr>
          <a:xfrm>
            <a:off x="492528" y="1196752"/>
            <a:ext cx="6239712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defRPr/>
            </a:pPr>
            <a:r>
              <a:rPr lang="en-US" sz="3600" b="1" dirty="0" err="1">
                <a:solidFill>
                  <a:prstClr val="black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dht</a:t>
            </a:r>
            <a:r>
              <a:rPr lang="en-US" sz="3600" b="1" dirty="0" err="1">
                <a:solidFill>
                  <a:srgbClr val="F79646">
                    <a:lumMod val="75000"/>
                  </a:srgbClr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.readTemperature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() 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BB32803-300B-404C-B4E5-E52488A6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3500438"/>
            <a:ext cx="47736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en-US" sz="5400" b="1" i="0" u="sng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การคืนค่าพารามิเตอร์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B3D8D-F2CB-4623-80B7-DFF7BB81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275" y="4738688"/>
            <a:ext cx="691038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en-US" sz="4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allia New" panose="020B0604020202020204" pitchFamily="34" charset="-34"/>
                <a:cs typeface="Browallia New" panose="020B0604020202020204" pitchFamily="34" charset="-34"/>
              </a:rPr>
              <a:t>ค่าอุณหภูมิให้หน่วยเป็นองศาเซลเซียส  </a:t>
            </a:r>
          </a:p>
        </p:txBody>
      </p:sp>
    </p:spTree>
    <p:extLst>
      <p:ext uri="{BB962C8B-B14F-4D97-AF65-F5344CB8AC3E}">
        <p14:creationId xmlns:p14="http://schemas.microsoft.com/office/powerpoint/2010/main" val="3618247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53C7-648C-485A-9412-7C2DD34C0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63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430BC-49BB-4EA8-B96A-5DD9F0E01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 b="15047"/>
          <a:stretch/>
        </p:blipFill>
        <p:spPr>
          <a:xfrm>
            <a:off x="2113461" y="1488259"/>
            <a:ext cx="5143500" cy="4868092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4A792BF-C43C-45B4-8F19-00B3E5CBE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ต่อใช้งาน </a:t>
            </a:r>
            <a:r>
              <a:rPr lang="en-US" altLang="en-US" sz="4800" b="1" dirty="0">
                <a:solidFill>
                  <a:schemeClr val="bg1"/>
                </a:solidFill>
              </a:rPr>
              <a:t>DHT22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20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6BD53-7C9C-4E60-8134-7E9A9C1E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64</a:t>
            </a:fld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51EDB3-A93E-4F14-B7A4-E0E0C44F4067}"/>
              </a:ext>
            </a:extLst>
          </p:cNvPr>
          <p:cNvSpPr/>
          <p:nvPr/>
        </p:nvSpPr>
        <p:spPr>
          <a:xfrm>
            <a:off x="541564" y="1348997"/>
            <a:ext cx="6146620" cy="4832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DHT22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dht.readHumidity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dht.readTemperature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isnan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isnan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Failed to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 : T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b="1" dirty="0">
                <a:solidFill>
                  <a:srgbClr val="0070C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b="1" dirty="0">
                <a:solidFill>
                  <a:schemeClr val="tx1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t-BR" sz="1400" dirty="0">
              <a:solidFill>
                <a:schemeClr val="tx1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Sensor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3200" dirty="0">
              <a:latin typeface="Courier New" panose="02070309020205020404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481DA9E-673C-456B-AE5D-9878BE713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ตัวอย่างการใช้งาน </a:t>
            </a:r>
            <a:r>
              <a:rPr lang="en-US" altLang="en-US" sz="4800" b="1" dirty="0">
                <a:solidFill>
                  <a:schemeClr val="bg1"/>
                </a:solidFill>
              </a:rPr>
              <a:t>DHT22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846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2B428-8FFB-4161-BD92-0897EFD3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65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C0FAD6A-E03D-46DC-A513-8EE26BED8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ส่งค่าจาก </a:t>
            </a:r>
            <a:r>
              <a:rPr lang="en-US" altLang="en-US" sz="4800" b="1" dirty="0">
                <a:solidFill>
                  <a:schemeClr val="bg1"/>
                </a:solidFill>
              </a:rPr>
              <a:t>DHT22 </a:t>
            </a:r>
            <a:r>
              <a:rPr lang="th-TH" altLang="en-US" sz="4800" b="1" dirty="0">
                <a:solidFill>
                  <a:schemeClr val="bg1"/>
                </a:solidFill>
              </a:rPr>
              <a:t>ไปยัง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App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FF46BE-61F3-4F3B-9DF6-038E43DC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7" y="2529550"/>
            <a:ext cx="2883879" cy="1069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40671A-7379-40FF-9EF7-6126DDA42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55" y="1525497"/>
            <a:ext cx="2352181" cy="418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23F1B-2D06-4BC3-92EF-A031924F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525497"/>
            <a:ext cx="2352181" cy="418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690428-2C3F-4024-8C29-7F4D422AA4A1}"/>
              </a:ext>
            </a:extLst>
          </p:cNvPr>
          <p:cNvSpPr txBox="1"/>
          <p:nvPr/>
        </p:nvSpPr>
        <p:spPr>
          <a:xfrm>
            <a:off x="1053738" y="1525497"/>
            <a:ext cx="1736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 </a:t>
            </a:r>
            <a:r>
              <a:rPr lang="en-US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LCD</a:t>
            </a:r>
            <a:endParaRPr lang="th-TH" sz="4400" b="1" dirty="0">
              <a:solidFill>
                <a:srgbClr val="0099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8A659-6F0C-4D73-9A85-23ED1BBA3D6D}"/>
              </a:ext>
            </a:extLst>
          </p:cNvPr>
          <p:cNvSpPr txBox="1"/>
          <p:nvPr/>
        </p:nvSpPr>
        <p:spPr>
          <a:xfrm>
            <a:off x="775509" y="4078515"/>
            <a:ext cx="2138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V0 = Temp</a:t>
            </a:r>
            <a:endParaRPr lang="th-TH" sz="4400" b="1" dirty="0">
              <a:solidFill>
                <a:srgbClr val="0099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389A4-C0F9-491A-B95E-1FF47A587FD7}"/>
              </a:ext>
            </a:extLst>
          </p:cNvPr>
          <p:cNvSpPr txBox="1"/>
          <p:nvPr/>
        </p:nvSpPr>
        <p:spPr>
          <a:xfrm>
            <a:off x="805965" y="4847956"/>
            <a:ext cx="20778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400" b="1" dirty="0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V1 = </a:t>
            </a:r>
            <a:r>
              <a:rPr lang="en-US" sz="4400" b="1" dirty="0" err="1">
                <a:solidFill>
                  <a:srgbClr val="0099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Humi</a:t>
            </a:r>
            <a:endParaRPr lang="th-TH" sz="4400" b="1" dirty="0">
              <a:solidFill>
                <a:srgbClr val="0099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391977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BFEAB-E03C-42B5-B13E-46AF1DE1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66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D713359-B2EB-4984-A352-BF627FC6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80967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คำสั่งที่ใช้กำหนดรอบเวลาการส่งข้อมูล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D792A-5383-4720-89A9-CF00FB4A7785}"/>
              </a:ext>
            </a:extLst>
          </p:cNvPr>
          <p:cNvSpPr/>
          <p:nvPr/>
        </p:nvSpPr>
        <p:spPr>
          <a:xfrm>
            <a:off x="897293" y="3429000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BlynkTimer</a:t>
            </a:r>
            <a:r>
              <a:rPr lang="th-TH" sz="2800" b="1" dirty="0">
                <a:latin typeface="Courier New" panose="02070309020205020404" pitchFamily="49" charset="0"/>
              </a:rPr>
              <a:t> timer;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7C55DB-880E-4479-B9B1-C9D014440306}"/>
              </a:ext>
            </a:extLst>
          </p:cNvPr>
          <p:cNvSpPr/>
          <p:nvPr/>
        </p:nvSpPr>
        <p:spPr>
          <a:xfrm>
            <a:off x="897293" y="4071648"/>
            <a:ext cx="813235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setInterval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(2000L,CallFuntion);</a:t>
            </a:r>
          </a:p>
          <a:p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2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52438-D33F-4755-B229-C6C28D6ACD5E}"/>
              </a:ext>
            </a:extLst>
          </p:cNvPr>
          <p:cNvSpPr txBox="1"/>
          <p:nvPr/>
        </p:nvSpPr>
        <p:spPr>
          <a:xfrm>
            <a:off x="681668" y="1059612"/>
            <a:ext cx="7661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ฟังก์ชันที่ใช้กำหนดการทำงานแบบรอรอบเวลา  จากตัวอย่างทำงานทุกๆ 2 วินาที กระโดดไปทำงานที่ฟังก์ชัน </a:t>
            </a:r>
            <a:r>
              <a:rPr lang="en-US" sz="36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CallFuntion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24320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BFEAB-E03C-42B5-B13E-46AF1DE1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67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D713359-B2EB-4984-A352-BF627FC6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คำสั่งที่ใช้ส่งข้อมูล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D792A-5383-4720-89A9-CF00FB4A7785}"/>
              </a:ext>
            </a:extLst>
          </p:cNvPr>
          <p:cNvSpPr/>
          <p:nvPr/>
        </p:nvSpPr>
        <p:spPr>
          <a:xfrm>
            <a:off x="539041" y="3429000"/>
            <a:ext cx="7863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</a:t>
            </a:r>
            <a:r>
              <a:rPr lang="en-US" sz="36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virtualWrite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(V0, h);</a:t>
            </a:r>
          </a:p>
          <a:p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</a:t>
            </a:r>
            <a:r>
              <a:rPr lang="en-US" sz="36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virtualWrite</a:t>
            </a:r>
            <a:r>
              <a:rPr lang="en-US" sz="36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(V1, t);</a:t>
            </a:r>
            <a:endParaRPr lang="th-TH" sz="3600" b="1" dirty="0">
              <a:latin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52438-D33F-4755-B229-C6C28D6ACD5E}"/>
              </a:ext>
            </a:extLst>
          </p:cNvPr>
          <p:cNvSpPr txBox="1"/>
          <p:nvPr/>
        </p:nvSpPr>
        <p:spPr>
          <a:xfrm>
            <a:off x="741428" y="1595993"/>
            <a:ext cx="8080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ฟังก์ชันที่ใช้ส่งข้อมูล </a:t>
            </a: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(publish)</a:t>
            </a:r>
            <a:r>
              <a:rPr lang="th-TH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ไปยัง </a:t>
            </a:r>
            <a:r>
              <a:rPr lang="en-US" sz="4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</a:t>
            </a:r>
            <a:endParaRPr lang="th-TH" sz="44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6592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D800D-CFF2-4162-8017-AC411401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68</a:t>
            </a:fld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5370A-671D-40AB-8F31-38BD62C0D6B4}"/>
              </a:ext>
            </a:extLst>
          </p:cNvPr>
          <p:cNvSpPr/>
          <p:nvPr/>
        </p:nvSpPr>
        <p:spPr>
          <a:xfrm>
            <a:off x="831669" y="1110273"/>
            <a:ext cx="4572000" cy="57477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define BLYNK_PRINT </a:t>
            </a:r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ESP8266WiFi.h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BlynkSimpleEsp8266.h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D5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DHT22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BlynkTimer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timer;</a:t>
            </a:r>
          </a:p>
          <a:p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INEX01_2.4GHz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123456789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a3bd1c2e7a0246c18e44cc35bb15d30a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dht.readHumidity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dht.readTemperature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or </a:t>
            </a:r>
            <a:r>
              <a:rPr lang="en-US" sz="105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dht.readTemperature</a:t>
            </a: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(true) for Fahrenheit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isnan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isnan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Failed to </a:t>
            </a:r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Serial.printf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 : T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.1f 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e-DE" sz="10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de-DE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Blynk.virtualWrite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V0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Blynk.virtualWrite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dht.begin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Blynk.begin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timer.setInterval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2000L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Sensor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Blynk.run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timer.run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557D585-96A0-4A00-BA0E-4BC79FAD7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ตัวอย่างส่งค่า </a:t>
            </a:r>
            <a:r>
              <a:rPr lang="en-US" altLang="en-US" sz="4800" b="1" dirty="0">
                <a:solidFill>
                  <a:schemeClr val="bg1"/>
                </a:solidFill>
              </a:rPr>
              <a:t>DHT22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44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585-41FF-4708-838A-FF35145D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69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099B3D1-EEF8-4CE8-8803-310F6E33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การวัดค่าความเข้มแสง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422FB-3526-451E-B1AC-EB42FF07B3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30476" r="14783" b="30285"/>
          <a:stretch/>
        </p:blipFill>
        <p:spPr>
          <a:xfrm rot="16200000">
            <a:off x="6553761" y="2286450"/>
            <a:ext cx="2817096" cy="186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1DB961-F094-4166-A0C7-63BC0FC9E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32635" r="9639" b="28762"/>
          <a:stretch/>
        </p:blipFill>
        <p:spPr>
          <a:xfrm>
            <a:off x="4195955" y="1738536"/>
            <a:ext cx="2777433" cy="1823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AC5EE-2655-4DFA-9C0C-7EF960AB8CE3}"/>
              </a:ext>
            </a:extLst>
          </p:cNvPr>
          <p:cNvSpPr txBox="1"/>
          <p:nvPr/>
        </p:nvSpPr>
        <p:spPr>
          <a:xfrm>
            <a:off x="7373938" y="4979815"/>
            <a:ext cx="1761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ด้านหน้า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125C3-A722-46DF-8E54-A8505AA99C65}"/>
              </a:ext>
            </a:extLst>
          </p:cNvPr>
          <p:cNvSpPr txBox="1"/>
          <p:nvPr/>
        </p:nvSpPr>
        <p:spPr>
          <a:xfrm>
            <a:off x="5079050" y="1332674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ด้านหลัง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56908-EF08-4EFD-A546-3D05AC320AA6}"/>
              </a:ext>
            </a:extLst>
          </p:cNvPr>
          <p:cNvSpPr txBox="1"/>
          <p:nvPr/>
        </p:nvSpPr>
        <p:spPr>
          <a:xfrm>
            <a:off x="7221405" y="883902"/>
            <a:ext cx="1293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BH1750</a:t>
            </a:r>
            <a:endParaRPr lang="th-TH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37D14-5294-4D38-AD17-AE3FAE9B4B73}"/>
              </a:ext>
            </a:extLst>
          </p:cNvPr>
          <p:cNvSpPr txBox="1"/>
          <p:nvPr/>
        </p:nvSpPr>
        <p:spPr>
          <a:xfrm>
            <a:off x="62114" y="1390857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ให้หน่วยออกมาเป็น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LUX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6D704-7475-4F21-B90C-F127FB07A0D9}"/>
              </a:ext>
            </a:extLst>
          </p:cNvPr>
          <p:cNvSpPr txBox="1"/>
          <p:nvPr/>
        </p:nvSpPr>
        <p:spPr>
          <a:xfrm>
            <a:off x="62845" y="1969001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สื่อสารแบบ </a:t>
            </a:r>
            <a:r>
              <a:rPr lang="en-US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I2C</a:t>
            </a:r>
            <a:endParaRPr lang="th-TH" sz="3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1EB121-051D-46AA-A9DE-137A65E731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8119"/>
          <a:stretch/>
        </p:blipFill>
        <p:spPr>
          <a:xfrm>
            <a:off x="1" y="2738128"/>
            <a:ext cx="2838994" cy="411987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B0B6CF7-CAD5-447F-9AD2-354B11C1C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54643"/>
              </p:ext>
            </p:extLst>
          </p:nvPr>
        </p:nvGraphicFramePr>
        <p:xfrm>
          <a:off x="3185432" y="3839807"/>
          <a:ext cx="2926080" cy="1627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74100422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687615450"/>
                    </a:ext>
                  </a:extLst>
                </a:gridCol>
              </a:tblGrid>
              <a:tr h="38110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AX-</a:t>
                      </a:r>
                      <a:r>
                        <a:rPr lang="en-US" sz="2400" dirty="0" err="1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WiFi</a:t>
                      </a:r>
                      <a:endParaRPr lang="th-TH" sz="24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BH1750</a:t>
                      </a:r>
                      <a:endParaRPr lang="th-TH" sz="24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443316"/>
                  </a:ext>
                </a:extLst>
              </a:tr>
              <a:tr h="65197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D1(GPIO 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SCL</a:t>
                      </a:r>
                      <a:endParaRPr lang="th-TH" sz="28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58397"/>
                  </a:ext>
                </a:extLst>
              </a:tr>
              <a:tr h="38110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D2(GPIO 4)</a:t>
                      </a:r>
                      <a:endParaRPr lang="th-TH" sz="28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SDA</a:t>
                      </a:r>
                      <a:endParaRPr lang="th-TH" sz="280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7515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C7ACCA9-791B-4460-ABA2-94B12BBF7ABC}"/>
              </a:ext>
            </a:extLst>
          </p:cNvPr>
          <p:cNvSpPr txBox="1"/>
          <p:nvPr/>
        </p:nvSpPr>
        <p:spPr>
          <a:xfrm>
            <a:off x="3640433" y="5564590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การต่อใช้งาน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217227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A3CDB-5AFC-4625-8EA9-4A5C6A99D5C9}"/>
              </a:ext>
            </a:extLst>
          </p:cNvPr>
          <p:cNvSpPr/>
          <p:nvPr/>
        </p:nvSpPr>
        <p:spPr>
          <a:xfrm>
            <a:off x="320039" y="1174208"/>
            <a:ext cx="8658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ไปที่ </a:t>
            </a:r>
            <a:r>
              <a:rPr lang="en-US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Board Manager </a:t>
            </a:r>
            <a:r>
              <a:rPr lang="th-TH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เพื่อติดตั้ง </a:t>
            </a:r>
            <a:r>
              <a:rPr lang="th-TH" sz="2800" b="1" i="1" u="sng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ขั้นตอนนี้จะต้องต่ออินเตอร์เน็ต</a:t>
            </a:r>
            <a:endParaRPr lang="en-US" sz="2800" b="1" i="1" u="sng" dirty="0">
              <a:solidFill>
                <a:srgbClr val="24292E"/>
              </a:solidFill>
              <a:latin typeface="Browallia New" panose="020B0604020202020204" pitchFamily="34" charset="-34"/>
              <a:ea typeface="SimSun" panose="02010600030101010101" pitchFamily="2" charset="-122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7159F-09A2-4CB7-9804-131FB758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</a:t>
            </a:fld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B0070-42F7-4D7A-BB56-025BCD11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" y="2388283"/>
            <a:ext cx="3683726" cy="3819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AB8933-CC3F-4C1B-8275-0AEB9691C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984" y="3250250"/>
            <a:ext cx="4935932" cy="2781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F3BBA7-B867-4FA9-85FC-80A1B6F95C19}"/>
              </a:ext>
            </a:extLst>
          </p:cNvPr>
          <p:cNvSpPr/>
          <p:nvPr/>
        </p:nvSpPr>
        <p:spPr>
          <a:xfrm>
            <a:off x="4572000" y="2577059"/>
            <a:ext cx="4615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เลือกเวอร์ชันที่ต้องการ แล้วคลิก </a:t>
            </a:r>
            <a:r>
              <a:rPr lang="en-US" sz="28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17497728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D8F5F-B650-4706-A5EF-EF999109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70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62A6A21-3987-47A6-80B8-70025161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โปรแกรมอ่านค่าความเข้มแสง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44E7B-9129-4D0B-A3D4-E790EC2A5369}"/>
              </a:ext>
            </a:extLst>
          </p:cNvPr>
          <p:cNvSpPr/>
          <p:nvPr/>
        </p:nvSpPr>
        <p:spPr>
          <a:xfrm>
            <a:off x="869225" y="1308001"/>
            <a:ext cx="7646125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</a:p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BH1750address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0x23;       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buff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BH1750_Read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BH1750address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Read and check data from BH1750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Light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lux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Failed to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from BH1750 sensor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78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D8F5F-B650-4706-A5EF-EF999109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71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62A6A21-3987-47A6-80B8-70025161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โปรแกรมอ่านค่าความเข้มแสง </a:t>
            </a:r>
            <a:r>
              <a:rPr lang="en-US" altLang="en-US" sz="4800" b="1" dirty="0">
                <a:solidFill>
                  <a:schemeClr val="bg1"/>
                </a:solidFill>
              </a:rPr>
              <a:t>(</a:t>
            </a:r>
            <a:r>
              <a:rPr lang="th-TH" altLang="en-US" sz="4800" b="1" dirty="0">
                <a:solidFill>
                  <a:schemeClr val="bg1"/>
                </a:solidFill>
              </a:rPr>
              <a:t>ต่อ</a:t>
            </a:r>
            <a:r>
              <a:rPr lang="en-US" altLang="en-US" sz="4800" b="1" dirty="0">
                <a:solidFill>
                  <a:schemeClr val="bg1"/>
                </a:solidFill>
              </a:rPr>
              <a:t>)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A23626-CB8B-4D03-B5EC-4A4E782EBA18}"/>
              </a:ext>
            </a:extLst>
          </p:cNvPr>
          <p:cNvSpPr/>
          <p:nvPr/>
        </p:nvSpPr>
        <p:spPr>
          <a:xfrm>
            <a:off x="1982832" y="1275934"/>
            <a:ext cx="5503818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BH1750_Read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address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Wire.beginTransmission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Wire.write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0x10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Wire.endTransmission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            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Wire.beginTransmission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Wire.requestFrom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Wire.available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buff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Wire.read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Wire.endTransmission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buff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8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buff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])/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1.2;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1;</a:t>
            </a:r>
          </a:p>
          <a:p>
            <a:r>
              <a:rPr lang="th-TH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346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D42F1-9C20-40D8-B76C-5DF5EBD7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72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0C8DD-039A-4B7F-B0FC-EC3475E7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1" y="2057539"/>
            <a:ext cx="4675787" cy="2989746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98D0603-C2DC-4C63-8EC2-F3C535C81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ผลลัพธ์</a:t>
            </a:r>
          </a:p>
        </p:txBody>
      </p:sp>
    </p:spTree>
    <p:extLst>
      <p:ext uri="{BB962C8B-B14F-4D97-AF65-F5344CB8AC3E}">
        <p14:creationId xmlns:p14="http://schemas.microsoft.com/office/powerpoint/2010/main" val="2285789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AFF00-EE9B-4CB0-B1CC-6F53C218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73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527F822-6648-4067-9713-6DC548D34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การแจ้งเตือนบน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App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51227-D588-41AC-BC1A-2B063F2C1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5" b="8566"/>
          <a:stretch/>
        </p:blipFill>
        <p:spPr>
          <a:xfrm>
            <a:off x="426718" y="1316340"/>
            <a:ext cx="1729127" cy="132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99CE98-84A7-42E5-9047-0322BC6CCCAC}"/>
              </a:ext>
            </a:extLst>
          </p:cNvPr>
          <p:cNvSpPr txBox="1"/>
          <p:nvPr/>
        </p:nvSpPr>
        <p:spPr>
          <a:xfrm>
            <a:off x="2325189" y="1316340"/>
            <a:ext cx="6923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บริการ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Notification </a:t>
            </a:r>
            <a:r>
              <a:rPr lang="th-TH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สามารถส่งแจ้งเตือนได้ 15 วินาที ต่อ 1 ครั้ง และสามารถส่งได้ข้อความสูงสุด 120 ตัวอักษร </a:t>
            </a:r>
            <a:r>
              <a:rPr lang="th-TH" sz="3200" b="1" dirty="0">
                <a:solidFill>
                  <a:schemeClr val="accent2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ใช้พลังงานไป 400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B29AD-BB11-4AAC-98F8-ADB9E4FA8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2" r="1604"/>
          <a:stretch/>
        </p:blipFill>
        <p:spPr>
          <a:xfrm>
            <a:off x="246063" y="3120330"/>
            <a:ext cx="3842141" cy="2507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513F79-171F-4F71-810D-F743DF7471D8}"/>
              </a:ext>
            </a:extLst>
          </p:cNvPr>
          <p:cNvSpPr/>
          <p:nvPr/>
        </p:nvSpPr>
        <p:spPr>
          <a:xfrm>
            <a:off x="4651262" y="4452249"/>
            <a:ext cx="4006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Blynk.notify</a:t>
            </a:r>
            <a:r>
              <a:rPr lang="th-TH" sz="2400" b="1" dirty="0">
                <a:latin typeface="Courier New" panose="02070309020205020404" pitchFamily="49" charset="0"/>
              </a:rPr>
              <a:t>(</a:t>
            </a:r>
            <a:r>
              <a:rPr lang="th-TH" sz="2400" b="1" dirty="0">
                <a:solidFill>
                  <a:srgbClr val="00B0F0"/>
                </a:solidFill>
                <a:latin typeface="Courier New" panose="02070309020205020404" pitchFamily="49" charset="0"/>
              </a:rPr>
              <a:t>"Al</a:t>
            </a: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</a:rPr>
              <a:t>a</a:t>
            </a:r>
            <a:r>
              <a:rPr lang="th-TH" sz="2400" b="1" dirty="0">
                <a:solidFill>
                  <a:srgbClr val="00B0F0"/>
                </a:solidFill>
                <a:latin typeface="Courier New" panose="02070309020205020404" pitchFamily="49" charset="0"/>
              </a:rPr>
              <a:t>rm !"</a:t>
            </a:r>
            <a:r>
              <a:rPr lang="th-TH" sz="2400" b="1" dirty="0"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364A9-32FC-4EC7-B0AB-538FC6E6D088}"/>
              </a:ext>
            </a:extLst>
          </p:cNvPr>
          <p:cNvSpPr txBox="1"/>
          <p:nvPr/>
        </p:nvSpPr>
        <p:spPr>
          <a:xfrm>
            <a:off x="4651262" y="371074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คำสั่ง</a:t>
            </a:r>
          </a:p>
        </p:txBody>
      </p:sp>
    </p:spTree>
    <p:extLst>
      <p:ext uri="{BB962C8B-B14F-4D97-AF65-F5344CB8AC3E}">
        <p14:creationId xmlns:p14="http://schemas.microsoft.com/office/powerpoint/2010/main" val="1661717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A99F3-B4B9-4235-8101-953103D8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74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0DD9437-B66E-42E1-A0DE-792633BAD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การบอกรับค่า</a:t>
            </a:r>
            <a:r>
              <a:rPr lang="en-US" altLang="en-US" sz="4800" b="1" dirty="0">
                <a:solidFill>
                  <a:schemeClr val="bg1"/>
                </a:solidFill>
              </a:rPr>
              <a:t>(Subscribe)</a:t>
            </a:r>
            <a:r>
              <a:rPr lang="th-TH" altLang="en-US" sz="4800" b="1" dirty="0">
                <a:solidFill>
                  <a:schemeClr val="bg1"/>
                </a:solidFill>
              </a:rPr>
              <a:t> จาก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488F6-E261-420B-9AD3-F248668B26C5}"/>
              </a:ext>
            </a:extLst>
          </p:cNvPr>
          <p:cNvSpPr txBox="1"/>
          <p:nvPr/>
        </p:nvSpPr>
        <p:spPr>
          <a:xfrm>
            <a:off x="339635" y="1227909"/>
            <a:ext cx="8325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มีหัวข้อการส่งข้อมูล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(topic)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หรือ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ให้ใช้ทั้งหมด 128  หัวข้อ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NodeMCU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สามารถบอกรับหัวข้อเพื่อนำข้อมูลนั้นมาใช้งานได้ </a:t>
            </a:r>
          </a:p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757CBC-745F-426F-AD95-9FB611573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87" y="2127715"/>
            <a:ext cx="870681" cy="8706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645FC-432D-444E-B99C-6B6C2B438010}"/>
              </a:ext>
            </a:extLst>
          </p:cNvPr>
          <p:cNvCxnSpPr>
            <a:cxnSpLocks/>
          </p:cNvCxnSpPr>
          <p:nvPr/>
        </p:nvCxnSpPr>
        <p:spPr>
          <a:xfrm flipV="1">
            <a:off x="2436566" y="2701154"/>
            <a:ext cx="1003107" cy="78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75AEC2-8920-4D16-BC03-E9A1AC005C0E}"/>
              </a:ext>
            </a:extLst>
          </p:cNvPr>
          <p:cNvCxnSpPr>
            <a:cxnSpLocks/>
          </p:cNvCxnSpPr>
          <p:nvPr/>
        </p:nvCxnSpPr>
        <p:spPr>
          <a:xfrm>
            <a:off x="5382200" y="2928965"/>
            <a:ext cx="1149115" cy="702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0BE166-E936-4552-ADF1-09AC29CC361A}"/>
              </a:ext>
            </a:extLst>
          </p:cNvPr>
          <p:cNvSpPr txBox="1"/>
          <p:nvPr/>
        </p:nvSpPr>
        <p:spPr>
          <a:xfrm>
            <a:off x="3465251" y="3165117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Server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8A5FD4-55DE-4760-8660-A91E8A3C3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42" y="3329197"/>
            <a:ext cx="1722416" cy="1722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8F6EF6-D2CC-4883-AD3E-006C8A32DF39}"/>
              </a:ext>
            </a:extLst>
          </p:cNvPr>
          <p:cNvSpPr txBox="1"/>
          <p:nvPr/>
        </p:nvSpPr>
        <p:spPr>
          <a:xfrm>
            <a:off x="7043114" y="4886882"/>
            <a:ext cx="217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Device 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1CA042-76B9-43F9-8A15-B6ECABF68DD7}"/>
              </a:ext>
            </a:extLst>
          </p:cNvPr>
          <p:cNvSpPr/>
          <p:nvPr/>
        </p:nvSpPr>
        <p:spPr>
          <a:xfrm rot="19299358">
            <a:off x="2061848" y="2591110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V4 </a:t>
            </a:r>
            <a:endParaRPr lang="th-TH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B2C51C-E592-4F1C-9430-16D5E9CC4D70}"/>
              </a:ext>
            </a:extLst>
          </p:cNvPr>
          <p:cNvSpPr/>
          <p:nvPr/>
        </p:nvSpPr>
        <p:spPr>
          <a:xfrm rot="1956750">
            <a:off x="5493473" y="2813730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V4 </a:t>
            </a:r>
            <a:endParaRPr lang="th-TH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B94C13-7226-4EBF-920E-11C98A16EB07}"/>
              </a:ext>
            </a:extLst>
          </p:cNvPr>
          <p:cNvGrpSpPr/>
          <p:nvPr/>
        </p:nvGrpSpPr>
        <p:grpSpPr>
          <a:xfrm>
            <a:off x="953542" y="3556408"/>
            <a:ext cx="1722416" cy="1722416"/>
            <a:chOff x="6106885" y="3669641"/>
            <a:chExt cx="1722416" cy="17224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A5517D-8013-422A-9709-8C31E91D5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885" y="3669641"/>
              <a:ext cx="1722416" cy="172241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59A0DA7-E5D3-4F8A-8809-B8799A07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304" y="4263060"/>
              <a:ext cx="535577" cy="53557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B54B534-D0F2-49C2-A8C5-17A141532C75}"/>
              </a:ext>
            </a:extLst>
          </p:cNvPr>
          <p:cNvSpPr txBox="1"/>
          <p:nvPr/>
        </p:nvSpPr>
        <p:spPr>
          <a:xfrm>
            <a:off x="1629648" y="5375436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App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18251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4723-FA26-46A0-A20A-498FFF2F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75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28BD721-2C6F-4558-BF89-95F7A4ECA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รูปแบบชุดคำสั่ง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A1B2D-61CD-4810-94F5-93E3EA07A0D9}"/>
              </a:ext>
            </a:extLst>
          </p:cNvPr>
          <p:cNvSpPr/>
          <p:nvPr/>
        </p:nvSpPr>
        <p:spPr>
          <a:xfrm>
            <a:off x="1257300" y="1500239"/>
            <a:ext cx="62293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BLYNK_WRITE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Subscribe Virtual pin 4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param.asInt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 Value is :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4000" dirty="0"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DFAEA-6F36-40AB-8696-409639249E2D}"/>
              </a:ext>
            </a:extLst>
          </p:cNvPr>
          <p:cNvSpPr txBox="1"/>
          <p:nvPr/>
        </p:nvSpPr>
        <p:spPr>
          <a:xfrm>
            <a:off x="1257300" y="3326674"/>
            <a:ext cx="5051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V4 </a:t>
            </a:r>
            <a:r>
              <a:rPr lang="th-TH" sz="4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คือ หัวข้อที่ต้องการรับข้อมูล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14840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2163-3A90-4A6D-9BA6-815DA795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76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F3B17C1-8857-4DE2-88FE-8EBA2C91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C113B-5209-4C03-8F6F-306E60DCF233}"/>
              </a:ext>
            </a:extLst>
          </p:cNvPr>
          <p:cNvSpPr/>
          <p:nvPr/>
        </p:nvSpPr>
        <p:spPr>
          <a:xfrm>
            <a:off x="515937" y="1225642"/>
            <a:ext cx="7339193" cy="5016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define BLYNK_PRINT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ESP8266WiFi.h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BlynkSimpleEsp8266.h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INEX01_2.4GHz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123456789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a3bd1c2e7a0246c18e44cc35bb15d30a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BLYNK_WRITE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Subscribe Virtual pin 4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param.asInt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 Value is :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Blynk.begin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Blynk.run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36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13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54440-1C62-47B1-B1B8-6ED54FAB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77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6DEC1-1985-4EC7-AD9C-A7672A4EB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" y="1526888"/>
            <a:ext cx="2642915" cy="4698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6E7AFF9A-2689-4338-8D80-4F00921A7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ตั้งค่าบน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App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99BD0-1FD8-4F6A-A150-F157988A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958" y="1390905"/>
            <a:ext cx="1409524" cy="2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CD0B3-519A-40EB-8247-6BD8C7CD4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58" y="3841415"/>
            <a:ext cx="3473527" cy="2383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202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B30C6-19E2-45CA-A9FF-C5BD7DB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78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3C6D463-C704-4961-846B-4DB98C38C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สร้างระบบเปิด-ปิด ไฟ 2 ทาง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A4A74-625A-4811-8315-D379A0CEC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 b="18331"/>
          <a:stretch/>
        </p:blipFill>
        <p:spPr>
          <a:xfrm>
            <a:off x="2606115" y="3242790"/>
            <a:ext cx="3583841" cy="3296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A85DE-599D-434E-A6BA-CD62BA05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88" y="1163138"/>
            <a:ext cx="1409524" cy="2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23579-6D43-4956-A0EF-A14644684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2" t="29046" r="28024" b="43252"/>
          <a:stretch/>
        </p:blipFill>
        <p:spPr>
          <a:xfrm>
            <a:off x="203718" y="2254829"/>
            <a:ext cx="2327910" cy="17260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7E7AD9-11B7-4376-809F-03EA27BC803C}"/>
              </a:ext>
            </a:extLst>
          </p:cNvPr>
          <p:cNvSpPr txBox="1"/>
          <p:nvPr/>
        </p:nvSpPr>
        <p:spPr>
          <a:xfrm>
            <a:off x="461554" y="1596828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เปิด-ปิด ด้วยสวิตช์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D3</a:t>
            </a:r>
            <a:endParaRPr lang="th-TH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FE163-A01A-4FDB-B103-6CF07D1F3423}"/>
              </a:ext>
            </a:extLst>
          </p:cNvPr>
          <p:cNvSpPr txBox="1"/>
          <p:nvPr/>
        </p:nvSpPr>
        <p:spPr>
          <a:xfrm>
            <a:off x="6457950" y="3403495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เปิด-ปิด ปุ่มบน </a:t>
            </a:r>
            <a:r>
              <a:rPr lang="en-US" sz="20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2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App</a:t>
            </a:r>
            <a:endParaRPr lang="th-TH" sz="20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01284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53E3E-0009-4806-B773-CE48CD5C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79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0E1A01-AE0F-48E0-8DF9-0D58A5FA282D}"/>
              </a:ext>
            </a:extLst>
          </p:cNvPr>
          <p:cNvSpPr/>
          <p:nvPr/>
        </p:nvSpPr>
        <p:spPr>
          <a:xfrm>
            <a:off x="1251856" y="1416086"/>
            <a:ext cx="6779623" cy="5047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define BLYNK_PRINT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ESP8266WiFi.h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BlynkSimpleEsp8266.h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AXWIFI.h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INEX01_2.4GHz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123456789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a3bd1c2e7a0246c18e44cc35bb15d30a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ax.begin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115200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Blynk.begin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ssid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pass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timer.setInterval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2000L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SendStatus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4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,!</a:t>
            </a:r>
            <a:r>
              <a:rPr lang="en-US" sz="1400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Blynk.run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timer.run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sz="1400" dirty="0">
              <a:latin typeface="Courier New" panose="02070309020205020404" pitchFamily="49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A2896F0-59E0-424E-9440-667BB2260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3" y="136524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ตัวอย่างโปรแกรม  </a:t>
            </a:r>
          </a:p>
        </p:txBody>
      </p:sp>
    </p:spTree>
    <p:extLst>
      <p:ext uri="{BB962C8B-B14F-4D97-AF65-F5344CB8AC3E}">
        <p14:creationId xmlns:p14="http://schemas.microsoft.com/office/powerpoint/2010/main" val="223955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E724A-176C-4746-BC6A-3C2B939D5819}"/>
              </a:ext>
            </a:extLst>
          </p:cNvPr>
          <p:cNvSpPr/>
          <p:nvPr/>
        </p:nvSpPr>
        <p:spPr>
          <a:xfrm>
            <a:off x="473528" y="1214884"/>
            <a:ext cx="77212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ตรวจสอบการติดตั้ง ไปที่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tools&gt;Board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เลื่อนลงจะเห็นกลุ่ม 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ESP8266 Modules </a:t>
            </a:r>
            <a:r>
              <a:rPr lang="th-TH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แล้วเลือก </a:t>
            </a:r>
            <a:r>
              <a:rPr lang="en-US" sz="3200" b="1" dirty="0" err="1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NodeMCU</a:t>
            </a:r>
            <a:r>
              <a:rPr lang="en-US" sz="3200" b="1" dirty="0">
                <a:solidFill>
                  <a:srgbClr val="24292E"/>
                </a:solidFill>
                <a:latin typeface="Browallia New" panose="020B0604020202020204" pitchFamily="34" charset="-34"/>
                <a:ea typeface="SimSun" panose="02010600030101010101" pitchFamily="2" charset="-122"/>
                <a:cs typeface="Browallia New" panose="020B0604020202020204" pitchFamily="34" charset="-34"/>
              </a:rPr>
              <a:t> 1.0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50A9E-7C19-463E-9F28-95D1A018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8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1DAC0-2BC1-4CAC-A73D-859B8786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01" y="2292102"/>
            <a:ext cx="4066903" cy="42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440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EBAFC-0062-45E8-903C-3E59C305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80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59D72-D3E9-49B0-89BD-BDE03660FAB3}"/>
              </a:ext>
            </a:extLst>
          </p:cNvPr>
          <p:cNvSpPr/>
          <p:nvPr/>
        </p:nvSpPr>
        <p:spPr>
          <a:xfrm>
            <a:off x="1201783" y="2380179"/>
            <a:ext cx="651401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D0 ;</a:t>
            </a:r>
          </a:p>
          <a:p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D3 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BlynkTimer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timer;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BLYNK_WRITE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Subscribe Virtual pin 4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param.asInt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pinValue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SendStatus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Blynk.virtualWrite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th-TH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8ACDFB-F506-445C-878B-BBDC003E8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3" y="136524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ตัวอย่างโปรแกรม </a:t>
            </a:r>
            <a:r>
              <a:rPr lang="en-US" altLang="en-US" sz="4800" b="1" dirty="0">
                <a:solidFill>
                  <a:schemeClr val="bg1"/>
                </a:solidFill>
              </a:rPr>
              <a:t>(</a:t>
            </a:r>
            <a:r>
              <a:rPr lang="th-TH" altLang="en-US" sz="4800" b="1" dirty="0">
                <a:solidFill>
                  <a:schemeClr val="bg1"/>
                </a:solidFill>
              </a:rPr>
              <a:t>ต่อ</a:t>
            </a:r>
            <a:r>
              <a:rPr lang="en-US" altLang="en-US" sz="4800" b="1" dirty="0">
                <a:solidFill>
                  <a:schemeClr val="bg1"/>
                </a:solidFill>
              </a:rPr>
              <a:t>)</a:t>
            </a:r>
            <a:r>
              <a:rPr lang="th-TH" altLang="en-US" sz="4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4210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A99F3-B4B9-4235-8101-953103D8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81</a:t>
            </a:fld>
            <a:endParaRPr lang="th-TH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0DD9437-B66E-42E1-A0DE-792633BAD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44450"/>
            <a:ext cx="7127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th-TH" altLang="en-US" sz="4800" b="1" dirty="0">
                <a:solidFill>
                  <a:schemeClr val="bg1"/>
                </a:solidFill>
              </a:rPr>
              <a:t>การบอกรับค่า</a:t>
            </a:r>
            <a:r>
              <a:rPr lang="en-US" altLang="en-US" sz="4800" b="1" dirty="0">
                <a:solidFill>
                  <a:schemeClr val="bg1"/>
                </a:solidFill>
              </a:rPr>
              <a:t>(Subscribe)</a:t>
            </a:r>
            <a:r>
              <a:rPr lang="th-TH" altLang="en-US" sz="4800" b="1" dirty="0">
                <a:solidFill>
                  <a:schemeClr val="bg1"/>
                </a:solidFill>
              </a:rPr>
              <a:t> จาก </a:t>
            </a:r>
            <a:r>
              <a:rPr lang="en-US" altLang="en-US" sz="4800" b="1" dirty="0" err="1">
                <a:solidFill>
                  <a:schemeClr val="bg1"/>
                </a:solidFill>
              </a:rPr>
              <a:t>Blynk</a:t>
            </a:r>
            <a:r>
              <a:rPr lang="en-US" altLang="en-US" sz="4800" b="1" dirty="0">
                <a:solidFill>
                  <a:schemeClr val="bg1"/>
                </a:solidFill>
              </a:rPr>
              <a:t> </a:t>
            </a:r>
            <a:endParaRPr lang="th-TH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488F6-E261-420B-9AD3-F248668B26C5}"/>
              </a:ext>
            </a:extLst>
          </p:cNvPr>
          <p:cNvSpPr txBox="1"/>
          <p:nvPr/>
        </p:nvSpPr>
        <p:spPr>
          <a:xfrm>
            <a:off x="339635" y="1227909"/>
            <a:ext cx="8325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มีหัวข้อการส่งข้อมูล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(topic)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หรือ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ให้ใช้ทั้งหมด 128  หัวข้อ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NodeMCU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สามารถบอกรับหัวข้อเพื่อนำข้อมูลนั้นมาใช้งานได้ </a:t>
            </a:r>
          </a:p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69D80-929D-4F7A-89FD-59C671569BEB}"/>
              </a:ext>
            </a:extLst>
          </p:cNvPr>
          <p:cNvSpPr/>
          <p:nvPr/>
        </p:nvSpPr>
        <p:spPr>
          <a:xfrm>
            <a:off x="681490" y="5459253"/>
            <a:ext cx="8008223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อุปกรณ์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A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ส่งข้อมูลในหัวข้อ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V4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และในขณะนั้นอุปกรณ์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B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บอกรับหัวข้อ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V4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ด้วย จะต้องใช้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Bridge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โดยไม่จำเป็นต้องใช้ </a:t>
            </a:r>
            <a:r>
              <a:rPr lang="en-US" sz="2800" b="1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App</a:t>
            </a:r>
            <a:endParaRPr lang="th-TH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757CBC-745F-426F-AD95-9FB611573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87" y="2127715"/>
            <a:ext cx="870681" cy="870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B98AF-8A4C-483A-A589-100449E80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0" y="3280030"/>
            <a:ext cx="1722416" cy="17224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645FC-432D-444E-B99C-6B6C2B438010}"/>
              </a:ext>
            </a:extLst>
          </p:cNvPr>
          <p:cNvCxnSpPr>
            <a:cxnSpLocks/>
          </p:cNvCxnSpPr>
          <p:nvPr/>
        </p:nvCxnSpPr>
        <p:spPr>
          <a:xfrm flipV="1">
            <a:off x="2461934" y="2701153"/>
            <a:ext cx="977739" cy="7278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75AEC2-8920-4D16-BC03-E9A1AC005C0E}"/>
              </a:ext>
            </a:extLst>
          </p:cNvPr>
          <p:cNvCxnSpPr>
            <a:cxnSpLocks/>
          </p:cNvCxnSpPr>
          <p:nvPr/>
        </p:nvCxnSpPr>
        <p:spPr>
          <a:xfrm>
            <a:off x="5382200" y="2928965"/>
            <a:ext cx="1149115" cy="702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E2CD1F-E842-4A08-9639-B97BF8622273}"/>
              </a:ext>
            </a:extLst>
          </p:cNvPr>
          <p:cNvSpPr txBox="1"/>
          <p:nvPr/>
        </p:nvSpPr>
        <p:spPr>
          <a:xfrm>
            <a:off x="649900" y="4781703"/>
            <a:ext cx="217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Device A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0BE166-E936-4552-ADF1-09AC29CC361A}"/>
              </a:ext>
            </a:extLst>
          </p:cNvPr>
          <p:cNvSpPr txBox="1"/>
          <p:nvPr/>
        </p:nvSpPr>
        <p:spPr>
          <a:xfrm>
            <a:off x="3465251" y="3165117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Blynk</a:t>
            </a:r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Server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8A5FD4-55DE-4760-8660-A91E8A3C3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42" y="3329197"/>
            <a:ext cx="1722416" cy="1722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8F6EF6-D2CC-4883-AD3E-006C8A32DF39}"/>
              </a:ext>
            </a:extLst>
          </p:cNvPr>
          <p:cNvSpPr txBox="1"/>
          <p:nvPr/>
        </p:nvSpPr>
        <p:spPr>
          <a:xfrm>
            <a:off x="7043114" y="4886882"/>
            <a:ext cx="217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Device B</a:t>
            </a:r>
            <a:endParaRPr lang="th-TH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1CA042-76B9-43F9-8A15-B6ECABF68DD7}"/>
              </a:ext>
            </a:extLst>
          </p:cNvPr>
          <p:cNvSpPr/>
          <p:nvPr/>
        </p:nvSpPr>
        <p:spPr>
          <a:xfrm rot="19299358">
            <a:off x="1822456" y="2731332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V4 </a:t>
            </a:r>
            <a:endParaRPr lang="th-TH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B2C51C-E592-4F1C-9430-16D5E9CC4D70}"/>
              </a:ext>
            </a:extLst>
          </p:cNvPr>
          <p:cNvSpPr/>
          <p:nvPr/>
        </p:nvSpPr>
        <p:spPr>
          <a:xfrm rot="1956750">
            <a:off x="5493473" y="2813730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Virtual pin  V4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26865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55255-A619-4640-A211-6F16F19F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82</a:t>
            </a:fld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EC6CC-5E37-4355-A538-580FACD5E391}"/>
              </a:ext>
            </a:extLst>
          </p:cNvPr>
          <p:cNvSpPr txBox="1"/>
          <p:nvPr/>
        </p:nvSpPr>
        <p:spPr>
          <a:xfrm>
            <a:off x="722811" y="130629"/>
            <a:ext cx="1662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แนะนำตัว</a:t>
            </a:r>
            <a:endParaRPr lang="en-US" sz="4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6F7BE-48EC-4463-8D44-0E984566F993}"/>
              </a:ext>
            </a:extLst>
          </p:cNvPr>
          <p:cNvSpPr txBox="1"/>
          <p:nvPr/>
        </p:nvSpPr>
        <p:spPr>
          <a:xfrm>
            <a:off x="784044" y="1547056"/>
            <a:ext cx="5623655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ธีรวุธ	จิตพรมมา</a:t>
            </a:r>
          </a:p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Name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Teerawut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4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Chitphomma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ตำแหน่งงาน</a:t>
            </a:r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Engineer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E-mail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teerawut@inex.co.th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E82775-2854-49F9-AFDD-C0D3469CBE87}"/>
              </a:ext>
            </a:extLst>
          </p:cNvPr>
          <p:cNvSpPr/>
          <p:nvPr/>
        </p:nvSpPr>
        <p:spPr>
          <a:xfrm>
            <a:off x="784044" y="4690151"/>
            <a:ext cx="38040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/>
              <a:t>บริษัท อินโนเวตีฟ เอ็กเพอริเมนต์ จำกัด</a:t>
            </a:r>
            <a:endParaRPr lang="en-US" dirty="0"/>
          </a:p>
          <a:p>
            <a:r>
              <a:rPr lang="th-TH" dirty="0"/>
              <a:t>เลขที่ 108 ซอยสุขุมวิท101/2 ถนนสุขุมวิท</a:t>
            </a:r>
          </a:p>
          <a:p>
            <a:r>
              <a:rPr lang="th-TH" dirty="0"/>
              <a:t>แขวงบางนา เขตบางนา กรุงเทพฯ 10260 </a:t>
            </a:r>
          </a:p>
          <a:p>
            <a:r>
              <a:rPr lang="th-TH" dirty="0"/>
              <a:t>เลขประจำตัวผู้เสียภาษี : 01055 4 0042483</a:t>
            </a:r>
          </a:p>
          <a:p>
            <a:endParaRPr lang="th-TH" dirty="0"/>
          </a:p>
          <a:p>
            <a:r>
              <a:rPr lang="th-TH" dirty="0"/>
              <a:t>โทรศัพท์ : 0-2747-7001-4 หรือ 081-920-9477</a:t>
            </a:r>
          </a:p>
          <a:p>
            <a:r>
              <a:rPr lang="th-TH" dirty="0"/>
              <a:t>โทรสาร : 0-2747-7005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BAA6B7-4921-4131-9DA5-69CA01D83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96" y="5769427"/>
            <a:ext cx="2482816" cy="8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35E6F7-06C0-41CB-AAF3-63F84809AB11}"/>
              </a:ext>
            </a:extLst>
          </p:cNvPr>
          <p:cNvSpPr/>
          <p:nvPr/>
        </p:nvSpPr>
        <p:spPr>
          <a:xfrm>
            <a:off x="258826" y="205043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ติดตั้งบอร์ด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AX-</a:t>
            </a:r>
            <a:r>
              <a:rPr lang="en-US" sz="3600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WiFi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ลงบนโปรแกรม </a:t>
            </a:r>
            <a:r>
              <a:rPr lang="en-US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endParaRPr lang="th-TH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C37D18-D6DF-4CC7-B5B1-C42A95043041}"/>
              </a:ext>
            </a:extLst>
          </p:cNvPr>
          <p:cNvSpPr/>
          <p:nvPr/>
        </p:nvSpPr>
        <p:spPr>
          <a:xfrm>
            <a:off x="692331" y="1211166"/>
            <a:ext cx="8164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ตรวจสอบการติดตั้ง ด้วยการ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Compile 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โดยที่ไม่ต้องเขียนโปรแกรม</a:t>
            </a:r>
          </a:p>
          <a:p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หากไม่มีอะไรผิดพลาดจะขึ้นข้อความ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Done compiling.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AD1CE-6DB1-4508-BF23-B367A8BA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C3DB-CDBC-4160-82EF-3E80D9E82DCC}" type="slidenum">
              <a:rPr lang="th-TH" smtClean="0"/>
              <a:t>9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3B631-B18A-4E95-BB12-918A62B3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18" y="2259278"/>
            <a:ext cx="4151364" cy="4304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719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8477</TotalTime>
  <Words>3648</Words>
  <Application>Microsoft Office PowerPoint</Application>
  <PresentationFormat>On-screen Show (4:3)</PresentationFormat>
  <Paragraphs>708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9" baseType="lpstr">
      <vt:lpstr>Adobe Gothic Std B</vt:lpstr>
      <vt:lpstr>Angsana New</vt:lpstr>
      <vt:lpstr>Arial</vt:lpstr>
      <vt:lpstr>Browallia New</vt:lpstr>
      <vt:lpstr>BrowalliaUPC</vt:lpstr>
      <vt:lpstr>Calibri</vt:lpstr>
      <vt:lpstr>Calibri Light</vt:lpstr>
      <vt:lpstr>Cordia New</vt:lpstr>
      <vt:lpstr>Courier New</vt:lpstr>
      <vt:lpstr>Prompt Medium</vt:lpstr>
      <vt:lpstr>SimSun</vt:lpstr>
      <vt:lpstr>Tempus Sans ITC</vt:lpstr>
      <vt:lpstr>TH Sarabun New</vt:lpstr>
      <vt:lpstr>TH SarabunPSK</vt:lpstr>
      <vt:lpstr>Times New Roman</vt:lpstr>
      <vt:lpstr>Wingdings 2</vt:lpstr>
      <vt:lpstr>Office Theme</vt:lpstr>
      <vt:lpstr>การพัฒนา AX-WiFi  บน  Platform Arduino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IotwihtBlynk</dc:title>
  <dc:creator>INEX_Mini2</dc:creator>
  <cp:lastModifiedBy>KRITSADA JAIYEN</cp:lastModifiedBy>
  <cp:revision>352</cp:revision>
  <dcterms:created xsi:type="dcterms:W3CDTF">2017-07-11T06:31:59Z</dcterms:created>
  <dcterms:modified xsi:type="dcterms:W3CDTF">2018-05-16T02:14:00Z</dcterms:modified>
</cp:coreProperties>
</file>